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fonts/font1.fntdata" ContentType="application/x-fontdata"/>
  <Override PartName="/ppt/fonts/font10.fntdata" ContentType="application/x-fontdata"/>
  <Override PartName="/ppt/fonts/font1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fonts/font9.fntdata" ContentType="application/x-fontdata"/>
  <Override PartName="/ppt/handoutMasters/handoutMaster1.xml" ContentType="application/vnd.openxmlformats-officedocument.presentationml.handoutMaster+xml"/>
  <Override PartName="/ppt/media/image21.svg" ContentType="image/svg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660" r:id="rId3"/>
  </p:sldMasterIdLst>
  <p:notesMasterIdLst>
    <p:notesMasterId r:id="rId8"/>
  </p:notesMasterIdLst>
  <p:handoutMasterIdLst>
    <p:handoutMasterId r:id="rId99"/>
  </p:handoutMasterIdLst>
  <p:sldIdLst>
    <p:sldId id="256" r:id="rId4"/>
    <p:sldId id="993" r:id="rId5"/>
    <p:sldId id="994" r:id="rId6"/>
    <p:sldId id="279" r:id="rId7"/>
    <p:sldId id="759" r:id="rId9"/>
    <p:sldId id="760" r:id="rId10"/>
    <p:sldId id="781" r:id="rId11"/>
    <p:sldId id="919" r:id="rId12"/>
    <p:sldId id="896" r:id="rId13"/>
    <p:sldId id="897" r:id="rId14"/>
    <p:sldId id="901" r:id="rId15"/>
    <p:sldId id="902" r:id="rId16"/>
    <p:sldId id="903" r:id="rId17"/>
    <p:sldId id="904" r:id="rId18"/>
    <p:sldId id="905" r:id="rId19"/>
    <p:sldId id="906" r:id="rId20"/>
    <p:sldId id="907" r:id="rId21"/>
    <p:sldId id="908" r:id="rId22"/>
    <p:sldId id="909" r:id="rId23"/>
    <p:sldId id="910" r:id="rId24"/>
    <p:sldId id="911" r:id="rId25"/>
    <p:sldId id="914" r:id="rId26"/>
    <p:sldId id="915" r:id="rId27"/>
    <p:sldId id="920" r:id="rId28"/>
    <p:sldId id="916" r:id="rId29"/>
    <p:sldId id="921" r:id="rId30"/>
    <p:sldId id="922" r:id="rId31"/>
    <p:sldId id="923" r:id="rId32"/>
    <p:sldId id="924" r:id="rId33"/>
    <p:sldId id="925" r:id="rId34"/>
    <p:sldId id="926" r:id="rId35"/>
    <p:sldId id="930" r:id="rId36"/>
    <p:sldId id="927" r:id="rId37"/>
    <p:sldId id="928" r:id="rId38"/>
    <p:sldId id="931" r:id="rId39"/>
    <p:sldId id="929" r:id="rId40"/>
    <p:sldId id="932" r:id="rId41"/>
    <p:sldId id="933" r:id="rId42"/>
    <p:sldId id="934" r:id="rId43"/>
    <p:sldId id="935" r:id="rId44"/>
    <p:sldId id="936" r:id="rId45"/>
    <p:sldId id="937" r:id="rId46"/>
    <p:sldId id="938" r:id="rId47"/>
    <p:sldId id="939" r:id="rId48"/>
    <p:sldId id="940" r:id="rId49"/>
    <p:sldId id="943" r:id="rId50"/>
    <p:sldId id="941" r:id="rId51"/>
    <p:sldId id="942" r:id="rId52"/>
    <p:sldId id="944" r:id="rId53"/>
    <p:sldId id="945" r:id="rId54"/>
    <p:sldId id="946" r:id="rId55"/>
    <p:sldId id="947" r:id="rId56"/>
    <p:sldId id="948" r:id="rId57"/>
    <p:sldId id="949" r:id="rId58"/>
    <p:sldId id="950" r:id="rId59"/>
    <p:sldId id="959" r:id="rId60"/>
    <p:sldId id="951" r:id="rId61"/>
    <p:sldId id="953" r:id="rId62"/>
    <p:sldId id="955" r:id="rId63"/>
    <p:sldId id="956" r:id="rId64"/>
    <p:sldId id="954" r:id="rId65"/>
    <p:sldId id="952" r:id="rId66"/>
    <p:sldId id="957" r:id="rId67"/>
    <p:sldId id="958" r:id="rId68"/>
    <p:sldId id="960" r:id="rId69"/>
    <p:sldId id="961" r:id="rId70"/>
    <p:sldId id="962" r:id="rId71"/>
    <p:sldId id="963" r:id="rId72"/>
    <p:sldId id="964" r:id="rId73"/>
    <p:sldId id="965" r:id="rId74"/>
    <p:sldId id="969" r:id="rId75"/>
    <p:sldId id="970" r:id="rId76"/>
    <p:sldId id="971" r:id="rId77"/>
    <p:sldId id="972" r:id="rId78"/>
    <p:sldId id="973" r:id="rId79"/>
    <p:sldId id="974" r:id="rId80"/>
    <p:sldId id="976" r:id="rId81"/>
    <p:sldId id="977" r:id="rId82"/>
    <p:sldId id="978" r:id="rId83"/>
    <p:sldId id="975" r:id="rId84"/>
    <p:sldId id="979" r:id="rId85"/>
    <p:sldId id="980" r:id="rId86"/>
    <p:sldId id="981" r:id="rId87"/>
    <p:sldId id="982" r:id="rId88"/>
    <p:sldId id="983" r:id="rId89"/>
    <p:sldId id="989" r:id="rId90"/>
    <p:sldId id="990" r:id="rId91"/>
    <p:sldId id="991" r:id="rId92"/>
    <p:sldId id="992" r:id="rId93"/>
    <p:sldId id="984" r:id="rId94"/>
    <p:sldId id="985" r:id="rId95"/>
    <p:sldId id="986" r:id="rId96"/>
    <p:sldId id="987" r:id="rId97"/>
    <p:sldId id="270" r:id="rId98"/>
  </p:sldIdLst>
  <p:sldSz cx="12192000" cy="6858000"/>
  <p:notesSz cx="7103745" cy="10234295"/>
  <p:embeddedFontLst>
    <p:embeddedFont>
      <p:font typeface="黑体" panose="02010609060101010101" charset="-122"/>
      <p:regular r:id="rId104"/>
    </p:embeddedFont>
    <p:embeddedFont>
      <p:font typeface="微软雅黑" panose="020B0503020204020204" charset="-122"/>
      <p:regular r:id="rId105"/>
    </p:embeddedFont>
    <p:embeddedFont>
      <p:font typeface="隶书" panose="02010509060101010101" pitchFamily="49" charset="-122"/>
      <p:regular r:id="rId106"/>
    </p:embeddedFont>
    <p:embeddedFont>
      <p:font typeface="楷体_GB2312" panose="02010609030101010101" pitchFamily="49" charset="-122"/>
      <p:regular r:id="rId107"/>
    </p:embeddedFont>
    <p:embeddedFont>
      <p:font typeface="华文琥珀" panose="02010800040101010101" pitchFamily="2" charset="-122"/>
      <p:regular r:id="rId108"/>
    </p:embeddedFont>
    <p:embeddedFont>
      <p:font typeface="Wingdings 3" panose="05040102010807070707" pitchFamily="18" charset="2"/>
      <p:regular r:id="rId109"/>
    </p:embeddedFont>
    <p:embeddedFont>
      <p:font typeface="Tahoma" panose="020B0604030504040204" pitchFamily="34" charset="0"/>
      <p:regular r:id="rId110"/>
      <p:bold r:id="rId111"/>
    </p:embeddedFont>
    <p:embeddedFont>
      <p:font typeface="Wingdings 3" panose="05040102010807070707"/>
      <p:regular r:id="rId112"/>
    </p:embeddedFont>
    <p:embeddedFont>
      <p:font typeface="华文中宋" panose="02010600040101010101" pitchFamily="2" charset="-122"/>
      <p:regular r:id="rId113"/>
    </p:embeddedFont>
    <p:embeddedFont>
      <p:font typeface="华文细黑" panose="02010600040101010101" charset="-122"/>
      <p:regular r:id="rId114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02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作者" initials="作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E75B6"/>
    <a:srgbClr val="DAE3F3"/>
    <a:srgbClr val="F3B96D"/>
    <a:srgbClr val="8EC0B9"/>
    <a:srgbClr val="CCCC9F"/>
    <a:srgbClr val="DB4105"/>
    <a:srgbClr val="5A84AF"/>
    <a:srgbClr val="E4EDF4"/>
    <a:srgbClr val="7ACA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98" d="100"/>
          <a:sy n="98" d="100"/>
        </p:scale>
        <p:origin x="56" y="328"/>
      </p:cViewPr>
      <p:guideLst>
        <p:guide orient="horz" pos="2160"/>
        <p:guide pos="38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9" Type="http://schemas.openxmlformats.org/officeDocument/2006/relationships/handoutMaster" Target="handoutMasters/handoutMaster1.xml"/><Relationship Id="rId98" Type="http://schemas.openxmlformats.org/officeDocument/2006/relationships/slide" Target="slides/slide94.xml"/><Relationship Id="rId97" Type="http://schemas.openxmlformats.org/officeDocument/2006/relationships/slide" Target="slides/slide93.xml"/><Relationship Id="rId96" Type="http://schemas.openxmlformats.org/officeDocument/2006/relationships/slide" Target="slides/slide92.xml"/><Relationship Id="rId95" Type="http://schemas.openxmlformats.org/officeDocument/2006/relationships/slide" Target="slides/slide91.xml"/><Relationship Id="rId94" Type="http://schemas.openxmlformats.org/officeDocument/2006/relationships/slide" Target="slides/slide90.xml"/><Relationship Id="rId93" Type="http://schemas.openxmlformats.org/officeDocument/2006/relationships/slide" Target="slides/slide89.xml"/><Relationship Id="rId92" Type="http://schemas.openxmlformats.org/officeDocument/2006/relationships/slide" Target="slides/slide88.xml"/><Relationship Id="rId91" Type="http://schemas.openxmlformats.org/officeDocument/2006/relationships/slide" Target="slides/slide87.xml"/><Relationship Id="rId90" Type="http://schemas.openxmlformats.org/officeDocument/2006/relationships/slide" Target="slides/slide86.xml"/><Relationship Id="rId9" Type="http://schemas.openxmlformats.org/officeDocument/2006/relationships/slide" Target="slides/slide5.xml"/><Relationship Id="rId89" Type="http://schemas.openxmlformats.org/officeDocument/2006/relationships/slide" Target="slides/slide85.xml"/><Relationship Id="rId88" Type="http://schemas.openxmlformats.org/officeDocument/2006/relationships/slide" Target="slides/slide84.xml"/><Relationship Id="rId87" Type="http://schemas.openxmlformats.org/officeDocument/2006/relationships/slide" Target="slides/slide83.xml"/><Relationship Id="rId86" Type="http://schemas.openxmlformats.org/officeDocument/2006/relationships/slide" Target="slides/slide82.xml"/><Relationship Id="rId85" Type="http://schemas.openxmlformats.org/officeDocument/2006/relationships/slide" Target="slides/slide81.xml"/><Relationship Id="rId84" Type="http://schemas.openxmlformats.org/officeDocument/2006/relationships/slide" Target="slides/slide80.xml"/><Relationship Id="rId83" Type="http://schemas.openxmlformats.org/officeDocument/2006/relationships/slide" Target="slides/slide79.xml"/><Relationship Id="rId82" Type="http://schemas.openxmlformats.org/officeDocument/2006/relationships/slide" Target="slides/slide78.xml"/><Relationship Id="rId81" Type="http://schemas.openxmlformats.org/officeDocument/2006/relationships/slide" Target="slides/slide77.xml"/><Relationship Id="rId80" Type="http://schemas.openxmlformats.org/officeDocument/2006/relationships/slide" Target="slides/slide76.xml"/><Relationship Id="rId8" Type="http://schemas.openxmlformats.org/officeDocument/2006/relationships/notesMaster" Target="notesMasters/notesMaster1.xml"/><Relationship Id="rId79" Type="http://schemas.openxmlformats.org/officeDocument/2006/relationships/slide" Target="slides/slide75.xml"/><Relationship Id="rId78" Type="http://schemas.openxmlformats.org/officeDocument/2006/relationships/slide" Target="slides/slide74.xml"/><Relationship Id="rId77" Type="http://schemas.openxmlformats.org/officeDocument/2006/relationships/slide" Target="slides/slide73.xml"/><Relationship Id="rId76" Type="http://schemas.openxmlformats.org/officeDocument/2006/relationships/slide" Target="slides/slide72.xml"/><Relationship Id="rId75" Type="http://schemas.openxmlformats.org/officeDocument/2006/relationships/slide" Target="slides/slide71.xml"/><Relationship Id="rId74" Type="http://schemas.openxmlformats.org/officeDocument/2006/relationships/slide" Target="slides/slide70.xml"/><Relationship Id="rId73" Type="http://schemas.openxmlformats.org/officeDocument/2006/relationships/slide" Target="slides/slide69.xml"/><Relationship Id="rId72" Type="http://schemas.openxmlformats.org/officeDocument/2006/relationships/slide" Target="slides/slide68.xml"/><Relationship Id="rId71" Type="http://schemas.openxmlformats.org/officeDocument/2006/relationships/slide" Target="slides/slide67.xml"/><Relationship Id="rId70" Type="http://schemas.openxmlformats.org/officeDocument/2006/relationships/slide" Target="slides/slide66.xml"/><Relationship Id="rId7" Type="http://schemas.openxmlformats.org/officeDocument/2006/relationships/slide" Target="slides/slide4.xml"/><Relationship Id="rId69" Type="http://schemas.openxmlformats.org/officeDocument/2006/relationships/slide" Target="slides/slide65.xml"/><Relationship Id="rId68" Type="http://schemas.openxmlformats.org/officeDocument/2006/relationships/slide" Target="slides/slide64.xml"/><Relationship Id="rId67" Type="http://schemas.openxmlformats.org/officeDocument/2006/relationships/slide" Target="slides/slide63.xml"/><Relationship Id="rId66" Type="http://schemas.openxmlformats.org/officeDocument/2006/relationships/slide" Target="slides/slide62.xml"/><Relationship Id="rId65" Type="http://schemas.openxmlformats.org/officeDocument/2006/relationships/slide" Target="slides/slide61.xml"/><Relationship Id="rId64" Type="http://schemas.openxmlformats.org/officeDocument/2006/relationships/slide" Target="slides/slide60.xml"/><Relationship Id="rId63" Type="http://schemas.openxmlformats.org/officeDocument/2006/relationships/slide" Target="slides/slide59.xml"/><Relationship Id="rId62" Type="http://schemas.openxmlformats.org/officeDocument/2006/relationships/slide" Target="slides/slide58.xml"/><Relationship Id="rId61" Type="http://schemas.openxmlformats.org/officeDocument/2006/relationships/slide" Target="slides/slide57.xml"/><Relationship Id="rId60" Type="http://schemas.openxmlformats.org/officeDocument/2006/relationships/slide" Target="slides/slide56.xml"/><Relationship Id="rId6" Type="http://schemas.openxmlformats.org/officeDocument/2006/relationships/slide" Target="slides/slide3.xml"/><Relationship Id="rId59" Type="http://schemas.openxmlformats.org/officeDocument/2006/relationships/slide" Target="slides/slide55.xml"/><Relationship Id="rId58" Type="http://schemas.openxmlformats.org/officeDocument/2006/relationships/slide" Target="slides/slide54.xml"/><Relationship Id="rId57" Type="http://schemas.openxmlformats.org/officeDocument/2006/relationships/slide" Target="slides/slide53.xml"/><Relationship Id="rId56" Type="http://schemas.openxmlformats.org/officeDocument/2006/relationships/slide" Target="slides/slide52.xml"/><Relationship Id="rId55" Type="http://schemas.openxmlformats.org/officeDocument/2006/relationships/slide" Target="slides/slide51.xml"/><Relationship Id="rId54" Type="http://schemas.openxmlformats.org/officeDocument/2006/relationships/slide" Target="slides/slide50.xml"/><Relationship Id="rId53" Type="http://schemas.openxmlformats.org/officeDocument/2006/relationships/slide" Target="slides/slide49.xml"/><Relationship Id="rId52" Type="http://schemas.openxmlformats.org/officeDocument/2006/relationships/slide" Target="slides/slide48.xml"/><Relationship Id="rId51" Type="http://schemas.openxmlformats.org/officeDocument/2006/relationships/slide" Target="slides/slide47.xml"/><Relationship Id="rId50" Type="http://schemas.openxmlformats.org/officeDocument/2006/relationships/slide" Target="slides/slide46.xml"/><Relationship Id="rId5" Type="http://schemas.openxmlformats.org/officeDocument/2006/relationships/slide" Target="slides/slide2.xml"/><Relationship Id="rId49" Type="http://schemas.openxmlformats.org/officeDocument/2006/relationships/slide" Target="slides/slide45.xml"/><Relationship Id="rId48" Type="http://schemas.openxmlformats.org/officeDocument/2006/relationships/slide" Target="slides/slide44.xml"/><Relationship Id="rId47" Type="http://schemas.openxmlformats.org/officeDocument/2006/relationships/slide" Target="slides/slide43.xml"/><Relationship Id="rId46" Type="http://schemas.openxmlformats.org/officeDocument/2006/relationships/slide" Target="slides/slide42.xml"/><Relationship Id="rId45" Type="http://schemas.openxmlformats.org/officeDocument/2006/relationships/slide" Target="slides/slide41.xml"/><Relationship Id="rId44" Type="http://schemas.openxmlformats.org/officeDocument/2006/relationships/slide" Target="slides/slide40.xml"/><Relationship Id="rId43" Type="http://schemas.openxmlformats.org/officeDocument/2006/relationships/slide" Target="slides/slide39.xml"/><Relationship Id="rId42" Type="http://schemas.openxmlformats.org/officeDocument/2006/relationships/slide" Target="slides/slide38.xml"/><Relationship Id="rId41" Type="http://schemas.openxmlformats.org/officeDocument/2006/relationships/slide" Target="slides/slide37.xml"/><Relationship Id="rId40" Type="http://schemas.openxmlformats.org/officeDocument/2006/relationships/slide" Target="slides/slide36.xml"/><Relationship Id="rId4" Type="http://schemas.openxmlformats.org/officeDocument/2006/relationships/slide" Target="slides/slide1.xml"/><Relationship Id="rId39" Type="http://schemas.openxmlformats.org/officeDocument/2006/relationships/slide" Target="slides/slide35.xml"/><Relationship Id="rId38" Type="http://schemas.openxmlformats.org/officeDocument/2006/relationships/slide" Target="slides/slide34.xml"/><Relationship Id="rId37" Type="http://schemas.openxmlformats.org/officeDocument/2006/relationships/slide" Target="slides/slide33.xml"/><Relationship Id="rId36" Type="http://schemas.openxmlformats.org/officeDocument/2006/relationships/slide" Target="slides/slide32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4" Type="http://schemas.openxmlformats.org/officeDocument/2006/relationships/font" Target="fonts/font11.fntdata"/><Relationship Id="rId113" Type="http://schemas.openxmlformats.org/officeDocument/2006/relationships/font" Target="fonts/font10.fntdata"/><Relationship Id="rId112" Type="http://schemas.openxmlformats.org/officeDocument/2006/relationships/font" Target="fonts/font9.fntdata"/><Relationship Id="rId111" Type="http://schemas.openxmlformats.org/officeDocument/2006/relationships/font" Target="fonts/font8.fntdata"/><Relationship Id="rId110" Type="http://schemas.openxmlformats.org/officeDocument/2006/relationships/font" Target="fonts/font7.fntdata"/><Relationship Id="rId11" Type="http://schemas.openxmlformats.org/officeDocument/2006/relationships/slide" Target="slides/slide7.xml"/><Relationship Id="rId109" Type="http://schemas.openxmlformats.org/officeDocument/2006/relationships/font" Target="fonts/font6.fntdata"/><Relationship Id="rId108" Type="http://schemas.openxmlformats.org/officeDocument/2006/relationships/font" Target="fonts/font5.fntdata"/><Relationship Id="rId107" Type="http://schemas.openxmlformats.org/officeDocument/2006/relationships/font" Target="fonts/font4.fntdata"/><Relationship Id="rId106" Type="http://schemas.openxmlformats.org/officeDocument/2006/relationships/font" Target="fonts/font3.fntdata"/><Relationship Id="rId105" Type="http://schemas.openxmlformats.org/officeDocument/2006/relationships/font" Target="fonts/font2.fntdata"/><Relationship Id="rId104" Type="http://schemas.openxmlformats.org/officeDocument/2006/relationships/font" Target="fonts/font1.fntdata"/><Relationship Id="rId103" Type="http://schemas.openxmlformats.org/officeDocument/2006/relationships/commentAuthors" Target="commentAuthors.xml"/><Relationship Id="rId102" Type="http://schemas.openxmlformats.org/officeDocument/2006/relationships/tableStyles" Target="tableStyles.xml"/><Relationship Id="rId101" Type="http://schemas.openxmlformats.org/officeDocument/2006/relationships/viewProps" Target="viewProps.xml"/><Relationship Id="rId100" Type="http://schemas.openxmlformats.org/officeDocument/2006/relationships/presProps" Target="presProps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45"/>
            </a:lvl1pPr>
          </a:lstStyle>
          <a:p>
            <a:endParaRPr lang="zh-CN" altLang="en-US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45"/>
            </a:lvl1pPr>
          </a:lstStyle>
          <a:p>
            <a:fld id="{0F9B84EA-7D68-4D60-9CB1-D50884785D1C}" type="datetimeFigureOut">
              <a:rPr lang="zh-CN" altLang="en-US" smtClean="0">
                <a:ea typeface="黑体" panose="02010609060101010101" charset="-122"/>
              </a:rPr>
            </a:fld>
            <a:endParaRPr lang="zh-CN" altLang="en-US">
              <a:ea typeface="黑体" panose="02010609060101010101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45"/>
            </a:lvl1pPr>
          </a:lstStyle>
          <a:p>
            <a:endParaRPr lang="zh-CN" altLang="en-US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45"/>
            </a:lvl1pPr>
          </a:lstStyle>
          <a:p>
            <a:fld id="{8D4E0FC9-F1F8-4FAE-9988-3BA365CFD46F}" type="slidenum">
              <a:rPr lang="zh-CN" altLang="en-US" smtClean="0">
                <a:ea typeface="黑体" panose="02010609060101010101" charset="-122"/>
              </a:rPr>
            </a:fld>
            <a:endParaRPr lang="zh-CN" altLang="en-US">
              <a:ea typeface="黑体" panose="02010609060101010101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defRPr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584" y="1279287"/>
            <a:ext cx="6140577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defRPr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黑体" panose="02010609060101010101" charset="-122"/>
        <a:ea typeface="黑体" panose="02010609060101010101" charset="-122"/>
        <a:cs typeface="黑体" panose="02010609060101010101" charset="-12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黑体" panose="02010609060101010101" charset="-122"/>
        <a:ea typeface="黑体" panose="02010609060101010101" charset="-122"/>
        <a:cs typeface="黑体" panose="02010609060101010101" charset="-122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黑体" panose="02010609060101010101" charset="-122"/>
        <a:ea typeface="黑体" panose="02010609060101010101" charset="-122"/>
        <a:cs typeface="黑体" panose="02010609060101010101" charset="-122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黑体" panose="02010609060101010101" charset="-122"/>
        <a:ea typeface="黑体" panose="02010609060101010101" charset="-122"/>
        <a:cs typeface="黑体" panose="02010609060101010101" charset="-122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黑体" panose="02010609060101010101" charset="-122"/>
        <a:ea typeface="黑体" panose="02010609060101010101" charset="-122"/>
        <a:cs typeface="黑体" panose="02010609060101010101" charset="-122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73C0D0-D39E-4E70-9BCA-283D268ED7A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7" Type="http://schemas.openxmlformats.org/officeDocument/2006/relationships/image" Target="../media/image7.emf"/><Relationship Id="rId6" Type="http://schemas.openxmlformats.org/officeDocument/2006/relationships/tags" Target="../tags/tag3.xml"/><Relationship Id="rId5" Type="http://schemas.openxmlformats.org/officeDocument/2006/relationships/image" Target="../media/image6.emf"/><Relationship Id="rId4" Type="http://schemas.openxmlformats.org/officeDocument/2006/relationships/tags" Target="../tags/tag2.xml"/><Relationship Id="rId3" Type="http://schemas.openxmlformats.org/officeDocument/2006/relationships/image" Target="../media/image5.png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0" y="635"/>
            <a:ext cx="12192000" cy="6857365"/>
          </a:xfrm>
          <a:prstGeom prst="rect">
            <a:avLst/>
          </a:prstGeom>
          <a:solidFill>
            <a:schemeClr val="accent5">
              <a:lumMod val="40000"/>
              <a:lumOff val="60000"/>
              <a:alpha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黑体" panose="02010609060101010101" charset="-122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标题，文本与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6172200" y="1825625"/>
            <a:ext cx="5181600" cy="209867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6172200" y="4076700"/>
            <a:ext cx="5181600" cy="21002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黑体" panose="02010609060101010101" charset="-122"/>
                <a:sym typeface="黑体" panose="02010609060101010101" charset="-122"/>
              </a:defRPr>
            </a:lvl1pPr>
          </a:lstStyle>
          <a:p>
            <a:pPr lvl="0" eaLnBrk="1" hangingPunct="1"/>
            <a:endParaRPr lang="zh-CN" altLang="en-US" dirty="0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A2A96-E392-4BD4-96F4-45C159C7CA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2081A-7E68-44F2-A99E-F075D941C59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A2A96-E392-4BD4-96F4-45C159C7CA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2081A-7E68-44F2-A99E-F075D941C59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目录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0"/>
            <a:ext cx="12192000" cy="6858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cs typeface="黑体" panose="02010609060101010101" charset="-122"/>
            </a:endParaRPr>
          </a:p>
        </p:txBody>
      </p:sp>
      <p:sp>
        <p:nvSpPr>
          <p:cNvPr id="3" name="矩形 2"/>
          <p:cNvSpPr/>
          <p:nvPr userDrawn="1"/>
        </p:nvSpPr>
        <p:spPr>
          <a:xfrm>
            <a:off x="0" y="6715125"/>
            <a:ext cx="12192000" cy="14287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cs typeface="黑体" panose="02010609060101010101" charset="-122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9" name="图片 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10899775" y="5443538"/>
            <a:ext cx="1292225" cy="14144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0420" name="图片 8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260350" y="114300"/>
            <a:ext cx="546100" cy="5349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0421" name="图片 9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11442700" y="53975"/>
            <a:ext cx="615950" cy="6080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79475" y="6350000"/>
            <a:ext cx="2700338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388" y="6350000"/>
            <a:ext cx="3959225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0000"/>
            <a:ext cx="2700338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 userDrawn="1"/>
        </p:nvSpPr>
        <p:spPr>
          <a:xfrm>
            <a:off x="0" y="0"/>
            <a:ext cx="12191999" cy="5724525"/>
          </a:xfrm>
          <a:prstGeom prst="rect">
            <a:avLst/>
          </a:prstGeom>
          <a:solidFill>
            <a:schemeClr val="accent5">
              <a:lumMod val="40000"/>
              <a:lumOff val="60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黑体" panose="02010609060101010101" charset="-122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0" y="5724525"/>
            <a:ext cx="12191999" cy="1133475"/>
          </a:xfrm>
          <a:prstGeom prst="rect">
            <a:avLst/>
          </a:prstGeom>
          <a:solidFill>
            <a:srgbClr val="53A6AB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黑体" panose="02010609060101010101" charset="-122"/>
            </a:endParaRPr>
          </a:p>
        </p:txBody>
      </p:sp>
      <p:sp>
        <p:nvSpPr>
          <p:cNvPr id="9" name="文本框 8"/>
          <p:cNvSpPr txBox="1"/>
          <p:nvPr userDrawn="1"/>
        </p:nvSpPr>
        <p:spPr>
          <a:xfrm rot="16200000">
            <a:off x="-1372837" y="4149655"/>
            <a:ext cx="378333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&lt;&lt;&lt;&lt;&lt;&lt;&lt;&lt;&lt;&lt;&lt;&lt;&lt;&lt;&lt;&lt;&lt;&lt;&lt;&lt;&lt;&lt;&lt;&lt;&lt;&lt;&lt;&lt;&lt;&lt;&lt;&lt;&lt;&lt;&lt;</a:t>
            </a:r>
            <a:endParaRPr lang="en-US" altLang="zh-CN" sz="1600" b="1" dirty="0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22" name="文本框 21"/>
          <p:cNvSpPr txBox="1"/>
          <p:nvPr userDrawn="1"/>
        </p:nvSpPr>
        <p:spPr>
          <a:xfrm>
            <a:off x="328226" y="71101"/>
            <a:ext cx="378333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&lt;&lt;&lt;&lt;&lt;&lt;&lt;&lt;&lt;&lt;&lt;&lt;&lt;&lt;&lt;&lt;&lt;&lt;&lt;&lt;&lt;&lt;&lt;&lt;&lt;&lt;&lt;&lt;&lt;&lt;&lt;&lt;&lt;&lt;&lt;</a:t>
            </a:r>
            <a:endParaRPr lang="en-US" altLang="zh-CN" sz="1600" b="1" dirty="0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cxnSp>
        <p:nvCxnSpPr>
          <p:cNvPr id="13" name="直接连接符 12"/>
          <p:cNvCxnSpPr>
            <a:stCxn id="22" idx="3"/>
          </p:cNvCxnSpPr>
          <p:nvPr userDrawn="1"/>
        </p:nvCxnSpPr>
        <p:spPr>
          <a:xfrm>
            <a:off x="4111353" y="240081"/>
            <a:ext cx="561557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 userDrawn="1"/>
        </p:nvCxnSpPr>
        <p:spPr>
          <a:xfrm flipV="1">
            <a:off x="619135" y="6597702"/>
            <a:ext cx="11344264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 userDrawn="1"/>
        </p:nvCxnSpPr>
        <p:spPr>
          <a:xfrm>
            <a:off x="11963400" y="209600"/>
            <a:ext cx="0" cy="638810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矩形 28"/>
          <p:cNvSpPr/>
          <p:nvPr userDrawn="1"/>
        </p:nvSpPr>
        <p:spPr>
          <a:xfrm>
            <a:off x="256277" y="1911768"/>
            <a:ext cx="11618616" cy="36066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365">
              <a:solidFill>
                <a:schemeClr val="tx1">
                  <a:lumMod val="75000"/>
                  <a:lumOff val="25000"/>
                </a:schemeClr>
              </a:solidFill>
              <a:cs typeface="黑体" panose="02010609060101010101" charset="-122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0" y="635"/>
            <a:ext cx="12192000" cy="6857365"/>
          </a:xfrm>
          <a:prstGeom prst="rect">
            <a:avLst/>
          </a:prstGeom>
          <a:solidFill>
            <a:schemeClr val="accent6">
              <a:lumMod val="20000"/>
              <a:lumOff val="80000"/>
              <a:alpha val="54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黑体" panose="02010609060101010101" charset="-122"/>
            </a:endParaRPr>
          </a:p>
        </p:txBody>
      </p:sp>
      <p:sp>
        <p:nvSpPr>
          <p:cNvPr id="7" name="矩形 6"/>
          <p:cNvSpPr/>
          <p:nvPr userDrawn="1"/>
        </p:nvSpPr>
        <p:spPr>
          <a:xfrm>
            <a:off x="-635" y="4853940"/>
            <a:ext cx="12192635" cy="2004060"/>
          </a:xfrm>
          <a:custGeom>
            <a:avLst/>
            <a:gdLst>
              <a:gd name="connsiteX0" fmla="*/ 0 w 12192000"/>
              <a:gd name="connsiteY0" fmla="*/ 0 h 1943100"/>
              <a:gd name="connsiteX1" fmla="*/ 12192000 w 12192000"/>
              <a:gd name="connsiteY1" fmla="*/ 0 h 1943100"/>
              <a:gd name="connsiteX2" fmla="*/ 12192000 w 12192000"/>
              <a:gd name="connsiteY2" fmla="*/ 1943100 h 1943100"/>
              <a:gd name="connsiteX3" fmla="*/ 0 w 12192000"/>
              <a:gd name="connsiteY3" fmla="*/ 1943100 h 1943100"/>
              <a:gd name="connsiteX4" fmla="*/ 0 w 12192000"/>
              <a:gd name="connsiteY4" fmla="*/ 0 h 1943100"/>
              <a:gd name="connsiteX0-1" fmla="*/ 14515 w 12192000"/>
              <a:gd name="connsiteY0-2" fmla="*/ 0 h 1943100"/>
              <a:gd name="connsiteX1-3" fmla="*/ 12192000 w 12192000"/>
              <a:gd name="connsiteY1-4" fmla="*/ 0 h 1943100"/>
              <a:gd name="connsiteX2-5" fmla="*/ 12192000 w 12192000"/>
              <a:gd name="connsiteY2-6" fmla="*/ 1943100 h 1943100"/>
              <a:gd name="connsiteX3-7" fmla="*/ 0 w 12192000"/>
              <a:gd name="connsiteY3-8" fmla="*/ 1943100 h 1943100"/>
              <a:gd name="connsiteX4-9" fmla="*/ 14515 w 12192000"/>
              <a:gd name="connsiteY4-10" fmla="*/ 0 h 1943100"/>
              <a:gd name="connsiteX0-11" fmla="*/ 14515 w 12192000"/>
              <a:gd name="connsiteY0-12" fmla="*/ 0 h 1943100"/>
              <a:gd name="connsiteX1-13" fmla="*/ 2705100 w 12192000"/>
              <a:gd name="connsiteY1-14" fmla="*/ 0 h 1943100"/>
              <a:gd name="connsiteX2-15" fmla="*/ 12192000 w 12192000"/>
              <a:gd name="connsiteY2-16" fmla="*/ 0 h 1943100"/>
              <a:gd name="connsiteX3-17" fmla="*/ 12192000 w 12192000"/>
              <a:gd name="connsiteY3-18" fmla="*/ 1943100 h 1943100"/>
              <a:gd name="connsiteX4-19" fmla="*/ 0 w 12192000"/>
              <a:gd name="connsiteY4-20" fmla="*/ 1943100 h 1943100"/>
              <a:gd name="connsiteX5" fmla="*/ 14515 w 12192000"/>
              <a:gd name="connsiteY5" fmla="*/ 0 h 1943100"/>
              <a:gd name="connsiteX0-21" fmla="*/ 14515 w 12192000"/>
              <a:gd name="connsiteY0-22" fmla="*/ 0 h 1943100"/>
              <a:gd name="connsiteX1-23" fmla="*/ 2641600 w 12192000"/>
              <a:gd name="connsiteY1-24" fmla="*/ 317500 h 1943100"/>
              <a:gd name="connsiteX2-25" fmla="*/ 12192000 w 12192000"/>
              <a:gd name="connsiteY2-26" fmla="*/ 0 h 1943100"/>
              <a:gd name="connsiteX3-27" fmla="*/ 12192000 w 12192000"/>
              <a:gd name="connsiteY3-28" fmla="*/ 1943100 h 1943100"/>
              <a:gd name="connsiteX4-29" fmla="*/ 0 w 12192000"/>
              <a:gd name="connsiteY4-30" fmla="*/ 1943100 h 1943100"/>
              <a:gd name="connsiteX5-31" fmla="*/ 14515 w 12192000"/>
              <a:gd name="connsiteY5-32" fmla="*/ 0 h 1943100"/>
              <a:gd name="connsiteX0-33" fmla="*/ 14515 w 12192000"/>
              <a:gd name="connsiteY0-34" fmla="*/ 0 h 1943100"/>
              <a:gd name="connsiteX1-35" fmla="*/ 2628900 w 12192000"/>
              <a:gd name="connsiteY1-36" fmla="*/ 63500 h 1943100"/>
              <a:gd name="connsiteX2-37" fmla="*/ 12192000 w 12192000"/>
              <a:gd name="connsiteY2-38" fmla="*/ 0 h 1943100"/>
              <a:gd name="connsiteX3-39" fmla="*/ 12192000 w 12192000"/>
              <a:gd name="connsiteY3-40" fmla="*/ 1943100 h 1943100"/>
              <a:gd name="connsiteX4-41" fmla="*/ 0 w 12192000"/>
              <a:gd name="connsiteY4-42" fmla="*/ 1943100 h 1943100"/>
              <a:gd name="connsiteX5-43" fmla="*/ 14515 w 12192000"/>
              <a:gd name="connsiteY5-44" fmla="*/ 0 h 1943100"/>
              <a:gd name="connsiteX0-45" fmla="*/ 14515 w 12192000"/>
              <a:gd name="connsiteY0-46" fmla="*/ 0 h 1943100"/>
              <a:gd name="connsiteX1-47" fmla="*/ 2628900 w 12192000"/>
              <a:gd name="connsiteY1-48" fmla="*/ 63500 h 1943100"/>
              <a:gd name="connsiteX2-49" fmla="*/ 12192000 w 12192000"/>
              <a:gd name="connsiteY2-50" fmla="*/ 0 h 1943100"/>
              <a:gd name="connsiteX3-51" fmla="*/ 12192000 w 12192000"/>
              <a:gd name="connsiteY3-52" fmla="*/ 1943100 h 1943100"/>
              <a:gd name="connsiteX4-53" fmla="*/ 0 w 12192000"/>
              <a:gd name="connsiteY4-54" fmla="*/ 1943100 h 1943100"/>
              <a:gd name="connsiteX5-55" fmla="*/ 14515 w 12192000"/>
              <a:gd name="connsiteY5-56" fmla="*/ 0 h 1943100"/>
              <a:gd name="connsiteX0-57" fmla="*/ 14515 w 12192000"/>
              <a:gd name="connsiteY0-58" fmla="*/ 0 h 1943100"/>
              <a:gd name="connsiteX1-59" fmla="*/ 2628900 w 12192000"/>
              <a:gd name="connsiteY1-60" fmla="*/ 63500 h 1943100"/>
              <a:gd name="connsiteX2-61" fmla="*/ 9067800 w 12192000"/>
              <a:gd name="connsiteY2-62" fmla="*/ 12700 h 1943100"/>
              <a:gd name="connsiteX3-63" fmla="*/ 12192000 w 12192000"/>
              <a:gd name="connsiteY3-64" fmla="*/ 0 h 1943100"/>
              <a:gd name="connsiteX4-65" fmla="*/ 12192000 w 12192000"/>
              <a:gd name="connsiteY4-66" fmla="*/ 1943100 h 1943100"/>
              <a:gd name="connsiteX5-67" fmla="*/ 0 w 12192000"/>
              <a:gd name="connsiteY5-68" fmla="*/ 1943100 h 1943100"/>
              <a:gd name="connsiteX6" fmla="*/ 14515 w 12192000"/>
              <a:gd name="connsiteY6" fmla="*/ 0 h 1943100"/>
              <a:gd name="connsiteX0-69" fmla="*/ 14515 w 12192000"/>
              <a:gd name="connsiteY0-70" fmla="*/ 0 h 1943100"/>
              <a:gd name="connsiteX1-71" fmla="*/ 2628900 w 12192000"/>
              <a:gd name="connsiteY1-72" fmla="*/ 63500 h 1943100"/>
              <a:gd name="connsiteX2-73" fmla="*/ 9067800 w 12192000"/>
              <a:gd name="connsiteY2-74" fmla="*/ 12700 h 1943100"/>
              <a:gd name="connsiteX3-75" fmla="*/ 12192000 w 12192000"/>
              <a:gd name="connsiteY3-76" fmla="*/ 0 h 1943100"/>
              <a:gd name="connsiteX4-77" fmla="*/ 12192000 w 12192000"/>
              <a:gd name="connsiteY4-78" fmla="*/ 1943100 h 1943100"/>
              <a:gd name="connsiteX5-79" fmla="*/ 0 w 12192000"/>
              <a:gd name="connsiteY5-80" fmla="*/ 1943100 h 1943100"/>
              <a:gd name="connsiteX6-81" fmla="*/ 14515 w 12192000"/>
              <a:gd name="connsiteY6-82" fmla="*/ 0 h 1943100"/>
              <a:gd name="connsiteX0-83" fmla="*/ 14515 w 12192000"/>
              <a:gd name="connsiteY0-84" fmla="*/ 0 h 1943100"/>
              <a:gd name="connsiteX1-85" fmla="*/ 2628900 w 12192000"/>
              <a:gd name="connsiteY1-86" fmla="*/ 63500 h 1943100"/>
              <a:gd name="connsiteX2-87" fmla="*/ 9077325 w 12192000"/>
              <a:gd name="connsiteY2-88" fmla="*/ 69850 h 1943100"/>
              <a:gd name="connsiteX3-89" fmla="*/ 12192000 w 12192000"/>
              <a:gd name="connsiteY3-90" fmla="*/ 0 h 1943100"/>
              <a:gd name="connsiteX4-91" fmla="*/ 12192000 w 12192000"/>
              <a:gd name="connsiteY4-92" fmla="*/ 1943100 h 1943100"/>
              <a:gd name="connsiteX5-93" fmla="*/ 0 w 12192000"/>
              <a:gd name="connsiteY5-94" fmla="*/ 1943100 h 1943100"/>
              <a:gd name="connsiteX6-95" fmla="*/ 14515 w 12192000"/>
              <a:gd name="connsiteY6-96" fmla="*/ 0 h 19431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31" y="connsiteY5-32"/>
              </a:cxn>
              <a:cxn ang="0">
                <a:pos x="connsiteX6-81" y="connsiteY6-82"/>
              </a:cxn>
            </a:cxnLst>
            <a:rect l="l" t="t" r="r" b="b"/>
            <a:pathLst>
              <a:path w="12192000" h="1943100">
                <a:moveTo>
                  <a:pt x="14515" y="0"/>
                </a:moveTo>
                <a:cubicBezTo>
                  <a:pt x="885977" y="21167"/>
                  <a:pt x="1300238" y="385233"/>
                  <a:pt x="2628900" y="63500"/>
                </a:cubicBezTo>
                <a:lnTo>
                  <a:pt x="9077325" y="69850"/>
                </a:lnTo>
                <a:cubicBezTo>
                  <a:pt x="11198225" y="764117"/>
                  <a:pt x="11150600" y="4233"/>
                  <a:pt x="12192000" y="0"/>
                </a:cubicBezTo>
                <a:lnTo>
                  <a:pt x="12192000" y="1943100"/>
                </a:lnTo>
                <a:lnTo>
                  <a:pt x="0" y="1943100"/>
                </a:lnTo>
                <a:lnTo>
                  <a:pt x="14515" y="0"/>
                </a:lnTo>
                <a:close/>
              </a:path>
            </a:pathLst>
          </a:custGeom>
          <a:solidFill>
            <a:srgbClr val="EB6877"/>
          </a:solidFill>
          <a:ln w="38100">
            <a:noFill/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黑体" panose="02010609060101010101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065"/>
          <a:stretch>
            <a:fillRect/>
          </a:stretch>
        </p:blipFill>
        <p:spPr>
          <a:xfrm>
            <a:off x="2893783" y="3982065"/>
            <a:ext cx="6371303" cy="287593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 flipV="1">
            <a:off x="-2" y="4259488"/>
            <a:ext cx="3810001" cy="259851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3325" y="-1"/>
            <a:ext cx="4638676" cy="3163688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>
          <a:xfrm>
            <a:off x="0" y="635"/>
            <a:ext cx="12192000" cy="6857365"/>
          </a:xfrm>
          <a:prstGeom prst="rect">
            <a:avLst/>
          </a:prstGeom>
          <a:solidFill>
            <a:schemeClr val="accent5">
              <a:lumMod val="40000"/>
              <a:lumOff val="60000"/>
              <a:alpha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黑体" panose="02010609060101010101" charset="-122"/>
            </a:endParaRPr>
          </a:p>
        </p:txBody>
      </p:sp>
      <p:sp>
        <p:nvSpPr>
          <p:cNvPr id="19" name="Freeform 244"/>
          <p:cNvSpPr/>
          <p:nvPr userDrawn="1"/>
        </p:nvSpPr>
        <p:spPr bwMode="auto">
          <a:xfrm flipH="1" flipV="1">
            <a:off x="10700124" y="1209674"/>
            <a:ext cx="415549" cy="428625"/>
          </a:xfrm>
          <a:custGeom>
            <a:avLst/>
            <a:gdLst>
              <a:gd name="T0" fmla="*/ 806 w 806"/>
              <a:gd name="T1" fmla="*/ 555 h 809"/>
              <a:gd name="T2" fmla="*/ 555 w 806"/>
              <a:gd name="T3" fmla="*/ 555 h 809"/>
              <a:gd name="T4" fmla="*/ 555 w 806"/>
              <a:gd name="T5" fmla="*/ 809 h 809"/>
              <a:gd name="T6" fmla="*/ 251 w 806"/>
              <a:gd name="T7" fmla="*/ 809 h 809"/>
              <a:gd name="T8" fmla="*/ 251 w 806"/>
              <a:gd name="T9" fmla="*/ 555 h 809"/>
              <a:gd name="T10" fmla="*/ 0 w 806"/>
              <a:gd name="T11" fmla="*/ 555 h 809"/>
              <a:gd name="T12" fmla="*/ 0 w 806"/>
              <a:gd name="T13" fmla="*/ 254 h 809"/>
              <a:gd name="T14" fmla="*/ 251 w 806"/>
              <a:gd name="T15" fmla="*/ 254 h 809"/>
              <a:gd name="T16" fmla="*/ 251 w 806"/>
              <a:gd name="T17" fmla="*/ 0 h 809"/>
              <a:gd name="T18" fmla="*/ 555 w 806"/>
              <a:gd name="T19" fmla="*/ 0 h 809"/>
              <a:gd name="T20" fmla="*/ 555 w 806"/>
              <a:gd name="T21" fmla="*/ 254 h 809"/>
              <a:gd name="T22" fmla="*/ 806 w 806"/>
              <a:gd name="T23" fmla="*/ 254 h 809"/>
              <a:gd name="T24" fmla="*/ 806 w 806"/>
              <a:gd name="T25" fmla="*/ 555 h 8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06" h="809">
                <a:moveTo>
                  <a:pt x="806" y="555"/>
                </a:moveTo>
                <a:lnTo>
                  <a:pt x="555" y="555"/>
                </a:lnTo>
                <a:lnTo>
                  <a:pt x="555" y="809"/>
                </a:lnTo>
                <a:lnTo>
                  <a:pt x="251" y="809"/>
                </a:lnTo>
                <a:lnTo>
                  <a:pt x="251" y="555"/>
                </a:lnTo>
                <a:lnTo>
                  <a:pt x="0" y="555"/>
                </a:lnTo>
                <a:lnTo>
                  <a:pt x="0" y="254"/>
                </a:lnTo>
                <a:lnTo>
                  <a:pt x="251" y="254"/>
                </a:lnTo>
                <a:lnTo>
                  <a:pt x="251" y="0"/>
                </a:lnTo>
                <a:lnTo>
                  <a:pt x="555" y="0"/>
                </a:lnTo>
                <a:lnTo>
                  <a:pt x="555" y="254"/>
                </a:lnTo>
                <a:lnTo>
                  <a:pt x="806" y="254"/>
                </a:lnTo>
                <a:lnTo>
                  <a:pt x="806" y="555"/>
                </a:lnTo>
                <a:close/>
              </a:path>
            </a:pathLst>
          </a:custGeom>
          <a:solidFill>
            <a:srgbClr val="0F365E"/>
          </a:solidFill>
          <a:ln>
            <a:solidFill>
              <a:srgbClr val="0F365E"/>
            </a:solidFill>
          </a:ln>
        </p:spPr>
        <p:txBody>
          <a:bodyPr/>
          <a:lstStyle/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b="0" kern="0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黑体" panose="02010609060101010101" charset="-122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647" r="71389" b="42089"/>
          <a:stretch>
            <a:fillRect/>
          </a:stretch>
        </p:blipFill>
        <p:spPr>
          <a:xfrm>
            <a:off x="0" y="473204"/>
            <a:ext cx="2251881" cy="3219120"/>
          </a:xfrm>
          <a:prstGeom prst="rect">
            <a:avLst/>
          </a:prstGeom>
        </p:spPr>
      </p:pic>
      <p:sp>
        <p:nvSpPr>
          <p:cNvPr id="10" name="矩形 9"/>
          <p:cNvSpPr/>
          <p:nvPr userDrawn="1"/>
        </p:nvSpPr>
        <p:spPr>
          <a:xfrm>
            <a:off x="313055" y="365125"/>
            <a:ext cx="11566525" cy="6127750"/>
          </a:xfrm>
          <a:prstGeom prst="rect">
            <a:avLst/>
          </a:prstGeom>
          <a:noFill/>
          <a:ln w="28575" cmpd="sng">
            <a:solidFill>
              <a:schemeClr val="accent6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黑体" panose="02010609060101010101" charset="-122"/>
            </a:endParaRPr>
          </a:p>
        </p:txBody>
      </p:sp>
      <p:sp>
        <p:nvSpPr>
          <p:cNvPr id="11" name="矩形 10"/>
          <p:cNvSpPr/>
          <p:nvPr userDrawn="1"/>
        </p:nvSpPr>
        <p:spPr>
          <a:xfrm>
            <a:off x="0" y="635"/>
            <a:ext cx="12192000" cy="6857365"/>
          </a:xfrm>
          <a:prstGeom prst="rect">
            <a:avLst/>
          </a:prstGeom>
          <a:solidFill>
            <a:schemeClr val="accent5">
              <a:lumMod val="40000"/>
              <a:lumOff val="60000"/>
              <a:alpha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黑体" panose="02010609060101010101" charset="-122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 userDrawn="1"/>
        </p:nvSpPr>
        <p:spPr>
          <a:xfrm>
            <a:off x="0" y="0"/>
            <a:ext cx="12191999" cy="5724525"/>
          </a:xfrm>
          <a:prstGeom prst="rect">
            <a:avLst/>
          </a:prstGeom>
          <a:solidFill>
            <a:schemeClr val="accent5">
              <a:lumMod val="40000"/>
              <a:lumOff val="60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黑体" panose="02010609060101010101" charset="-122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0" y="5724525"/>
            <a:ext cx="12191999" cy="1133475"/>
          </a:xfrm>
          <a:prstGeom prst="rect">
            <a:avLst/>
          </a:prstGeom>
          <a:solidFill>
            <a:srgbClr val="53A6AB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黑体" panose="02010609060101010101" charset="-122"/>
            </a:endParaRPr>
          </a:p>
        </p:txBody>
      </p:sp>
      <p:sp>
        <p:nvSpPr>
          <p:cNvPr id="9" name="文本框 8"/>
          <p:cNvSpPr txBox="1"/>
          <p:nvPr userDrawn="1"/>
        </p:nvSpPr>
        <p:spPr>
          <a:xfrm rot="16200000">
            <a:off x="-1372837" y="4149655"/>
            <a:ext cx="378333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&lt;&lt;&lt;&lt;&lt;&lt;&lt;&lt;&lt;&lt;&lt;&lt;&lt;&lt;&lt;&lt;&lt;&lt;&lt;&lt;&lt;&lt;&lt;&lt;&lt;&lt;&lt;&lt;&lt;&lt;&lt;&lt;&lt;&lt;&lt;</a:t>
            </a:r>
            <a:endParaRPr lang="en-US" altLang="zh-CN" sz="1600" b="1" dirty="0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22" name="文本框 21"/>
          <p:cNvSpPr txBox="1"/>
          <p:nvPr userDrawn="1"/>
        </p:nvSpPr>
        <p:spPr>
          <a:xfrm>
            <a:off x="328226" y="71101"/>
            <a:ext cx="378333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&lt;&lt;&lt;&lt;&lt;&lt;&lt;&lt;&lt;&lt;&lt;&lt;&lt;&lt;&lt;&lt;&lt;&lt;&lt;&lt;&lt;&lt;&lt;&lt;&lt;&lt;&lt;&lt;&lt;&lt;&lt;&lt;&lt;&lt;&lt;</a:t>
            </a:r>
            <a:endParaRPr lang="en-US" altLang="zh-CN" sz="1600" b="1" dirty="0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cxnSp>
        <p:nvCxnSpPr>
          <p:cNvPr id="13" name="直接连接符 12"/>
          <p:cNvCxnSpPr>
            <a:stCxn id="22" idx="3"/>
          </p:cNvCxnSpPr>
          <p:nvPr userDrawn="1"/>
        </p:nvCxnSpPr>
        <p:spPr>
          <a:xfrm>
            <a:off x="4111353" y="240081"/>
            <a:ext cx="561557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 userDrawn="1"/>
        </p:nvCxnSpPr>
        <p:spPr>
          <a:xfrm flipV="1">
            <a:off x="619135" y="6597702"/>
            <a:ext cx="11344264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 userDrawn="1"/>
        </p:nvCxnSpPr>
        <p:spPr>
          <a:xfrm>
            <a:off x="11963400" y="209600"/>
            <a:ext cx="0" cy="638810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矩形 28"/>
          <p:cNvSpPr/>
          <p:nvPr userDrawn="1"/>
        </p:nvSpPr>
        <p:spPr>
          <a:xfrm>
            <a:off x="256277" y="1911768"/>
            <a:ext cx="11618616" cy="36066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365">
              <a:solidFill>
                <a:schemeClr val="tx1">
                  <a:lumMod val="75000"/>
                  <a:lumOff val="25000"/>
                </a:schemeClr>
              </a:solidFill>
              <a:cs typeface="黑体" panose="02010609060101010101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黑体" panose="02010609060101010101" charset="-122"/>
          <a:ea typeface="黑体" panose="02010609060101010101" charset="-122"/>
          <a:cs typeface="黑体" panose="02010609060101010101" charset="-122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黑体" panose="02010609060101010101" charset="-122"/>
          <a:ea typeface="黑体" panose="02010609060101010101" charset="-122"/>
          <a:cs typeface="黑体" panose="02010609060101010101" charset="-122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黑体" panose="02010609060101010101" charset="-122"/>
          <a:ea typeface="黑体" panose="02010609060101010101" charset="-122"/>
          <a:cs typeface="黑体" panose="02010609060101010101" charset="-122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黑体" panose="02010609060101010101" charset="-122"/>
          <a:ea typeface="黑体" panose="02010609060101010101" charset="-122"/>
          <a:cs typeface="黑体" panose="02010609060101010101" charset="-122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黑体" panose="02010609060101010101" charset="-122"/>
          <a:ea typeface="黑体" panose="02010609060101010101" charset="-122"/>
          <a:cs typeface="黑体" panose="02010609060101010101" charset="-122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黑体" panose="02010609060101010101" charset="-122"/>
          <a:ea typeface="黑体" panose="02010609060101010101" charset="-122"/>
          <a:cs typeface="黑体" panose="02010609060101010101" charset="-122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defRPr>
            </a:lvl1pPr>
          </a:lstStyle>
          <a:p>
            <a:fld id="{2F2A2A96-E392-4BD4-96F4-45C159C7CA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defRPr>
            </a:lvl1pPr>
          </a:lstStyle>
          <a:p>
            <a:fld id="{6E02081A-7E68-44F2-A99E-F075D941C59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黑体" panose="02010609060101010101" charset="-122"/>
          <a:ea typeface="黑体" panose="02010609060101010101" charset="-122"/>
          <a:cs typeface="黑体" panose="02010609060101010101" charset="-122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黑体" panose="02010609060101010101" charset="-122"/>
          <a:ea typeface="黑体" panose="02010609060101010101" charset="-122"/>
          <a:cs typeface="黑体" panose="02010609060101010101" charset="-122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黑体" panose="02010609060101010101" charset="-122"/>
          <a:ea typeface="黑体" panose="02010609060101010101" charset="-122"/>
          <a:cs typeface="黑体" panose="02010609060101010101" charset="-122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黑体" panose="02010609060101010101" charset="-122"/>
          <a:ea typeface="黑体" panose="02010609060101010101" charset="-122"/>
          <a:cs typeface="黑体" panose="02010609060101010101" charset="-122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黑体" panose="02010609060101010101" charset="-122"/>
          <a:ea typeface="黑体" panose="02010609060101010101" charset="-122"/>
          <a:cs typeface="黑体" panose="02010609060101010101" charset="-122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黑体" panose="02010609060101010101" charset="-122"/>
          <a:ea typeface="黑体" panose="02010609060101010101" charset="-122"/>
          <a:cs typeface="黑体" panose="02010609060101010101" charset="-122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tags" Target="../tags/tag53.xml"/><Relationship Id="rId1" Type="http://schemas.openxmlformats.org/officeDocument/2006/relationships/tags" Target="../tags/tag5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tags" Target="../tags/tag5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tags" Target="../tags/tag5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tags" Target="../tags/tag5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tags" Target="../tags/tag5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tags" Target="../tags/tag59.xml"/><Relationship Id="rId1" Type="http://schemas.openxmlformats.org/officeDocument/2006/relationships/tags" Target="../tags/tag5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tags" Target="../tags/tag61.xml"/><Relationship Id="rId1" Type="http://schemas.openxmlformats.org/officeDocument/2006/relationships/tags" Target="../tags/tag6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tags" Target="../tags/tag63.xml"/><Relationship Id="rId1" Type="http://schemas.openxmlformats.org/officeDocument/2006/relationships/tags" Target="../tags/tag6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tags" Target="../tags/tag65.xml"/><Relationship Id="rId1" Type="http://schemas.openxmlformats.org/officeDocument/2006/relationships/tags" Target="../tags/tag6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tags" Target="../tags/tag67.xml"/><Relationship Id="rId1" Type="http://schemas.openxmlformats.org/officeDocument/2006/relationships/tags" Target="../tags/tag66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11.xml"/><Relationship Id="rId8" Type="http://schemas.openxmlformats.org/officeDocument/2006/relationships/tags" Target="../tags/tag10.xml"/><Relationship Id="rId7" Type="http://schemas.openxmlformats.org/officeDocument/2006/relationships/tags" Target="../tags/tag9.xml"/><Relationship Id="rId6" Type="http://schemas.openxmlformats.org/officeDocument/2006/relationships/tags" Target="../tags/tag8.xml"/><Relationship Id="rId5" Type="http://schemas.openxmlformats.org/officeDocument/2006/relationships/tags" Target="../tags/tag7.xml"/><Relationship Id="rId4" Type="http://schemas.openxmlformats.org/officeDocument/2006/relationships/tags" Target="../tags/tag6.xml"/><Relationship Id="rId3" Type="http://schemas.openxmlformats.org/officeDocument/2006/relationships/tags" Target="../tags/tag5.xml"/><Relationship Id="rId26" Type="http://schemas.openxmlformats.org/officeDocument/2006/relationships/slideLayout" Target="../slideLayouts/slideLayout1.xml"/><Relationship Id="rId25" Type="http://schemas.openxmlformats.org/officeDocument/2006/relationships/tags" Target="../tags/tag27.xml"/><Relationship Id="rId24" Type="http://schemas.openxmlformats.org/officeDocument/2006/relationships/tags" Target="../tags/tag26.xml"/><Relationship Id="rId23" Type="http://schemas.openxmlformats.org/officeDocument/2006/relationships/tags" Target="../tags/tag25.xml"/><Relationship Id="rId22" Type="http://schemas.openxmlformats.org/officeDocument/2006/relationships/tags" Target="../tags/tag24.xml"/><Relationship Id="rId21" Type="http://schemas.openxmlformats.org/officeDocument/2006/relationships/tags" Target="../tags/tag23.xml"/><Relationship Id="rId20" Type="http://schemas.openxmlformats.org/officeDocument/2006/relationships/tags" Target="../tags/tag22.xml"/><Relationship Id="rId2" Type="http://schemas.openxmlformats.org/officeDocument/2006/relationships/tags" Target="../tags/tag4.xml"/><Relationship Id="rId19" Type="http://schemas.openxmlformats.org/officeDocument/2006/relationships/tags" Target="../tags/tag21.xml"/><Relationship Id="rId18" Type="http://schemas.openxmlformats.org/officeDocument/2006/relationships/tags" Target="../tags/tag20.xml"/><Relationship Id="rId17" Type="http://schemas.openxmlformats.org/officeDocument/2006/relationships/tags" Target="../tags/tag19.xml"/><Relationship Id="rId16" Type="http://schemas.openxmlformats.org/officeDocument/2006/relationships/tags" Target="../tags/tag18.xml"/><Relationship Id="rId15" Type="http://schemas.openxmlformats.org/officeDocument/2006/relationships/tags" Target="../tags/tag17.xml"/><Relationship Id="rId14" Type="http://schemas.openxmlformats.org/officeDocument/2006/relationships/tags" Target="../tags/tag16.xml"/><Relationship Id="rId13" Type="http://schemas.openxmlformats.org/officeDocument/2006/relationships/tags" Target="../tags/tag15.xml"/><Relationship Id="rId12" Type="http://schemas.openxmlformats.org/officeDocument/2006/relationships/tags" Target="../tags/tag14.xml"/><Relationship Id="rId11" Type="http://schemas.openxmlformats.org/officeDocument/2006/relationships/tags" Target="../tags/tag13.xml"/><Relationship Id="rId10" Type="http://schemas.openxmlformats.org/officeDocument/2006/relationships/tags" Target="../tags/tag12.xml"/><Relationship Id="rId1" Type="http://schemas.openxmlformats.org/officeDocument/2006/relationships/image" Target="../media/image9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tags" Target="../tags/tag69.xml"/><Relationship Id="rId1" Type="http://schemas.openxmlformats.org/officeDocument/2006/relationships/tags" Target="../tags/tag6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tags" Target="../tags/tag71.xml"/><Relationship Id="rId1" Type="http://schemas.openxmlformats.org/officeDocument/2006/relationships/tags" Target="../tags/tag7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tags" Target="../tags/tag73.xml"/><Relationship Id="rId1" Type="http://schemas.openxmlformats.org/officeDocument/2006/relationships/tags" Target="../tags/tag7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tags" Target="../tags/tag75.xml"/><Relationship Id="rId1" Type="http://schemas.openxmlformats.org/officeDocument/2006/relationships/tags" Target="../tags/tag7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tags" Target="../tags/tag77.xml"/><Relationship Id="rId1" Type="http://schemas.openxmlformats.org/officeDocument/2006/relationships/tags" Target="../tags/tag7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10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tags" Target="../tags/tag7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tags" Target="../tags/tag79.xml"/><Relationship Id="rId1" Type="http://schemas.openxmlformats.org/officeDocument/2006/relationships/image" Target="../media/image14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tags" Target="../tags/tag80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35.xml"/><Relationship Id="rId8" Type="http://schemas.openxmlformats.org/officeDocument/2006/relationships/tags" Target="../tags/tag34.xml"/><Relationship Id="rId7" Type="http://schemas.openxmlformats.org/officeDocument/2006/relationships/tags" Target="../tags/tag33.xml"/><Relationship Id="rId6" Type="http://schemas.openxmlformats.org/officeDocument/2006/relationships/tags" Target="../tags/tag32.xml"/><Relationship Id="rId5" Type="http://schemas.openxmlformats.org/officeDocument/2006/relationships/tags" Target="../tags/tag31.xml"/><Relationship Id="rId4" Type="http://schemas.openxmlformats.org/officeDocument/2006/relationships/tags" Target="../tags/tag30.xml"/><Relationship Id="rId3" Type="http://schemas.openxmlformats.org/officeDocument/2006/relationships/tags" Target="../tags/tag29.xml"/><Relationship Id="rId20" Type="http://schemas.openxmlformats.org/officeDocument/2006/relationships/slideLayout" Target="../slideLayouts/slideLayout3.xml"/><Relationship Id="rId2" Type="http://schemas.openxmlformats.org/officeDocument/2006/relationships/tags" Target="../tags/tag28.xml"/><Relationship Id="rId19" Type="http://schemas.openxmlformats.org/officeDocument/2006/relationships/tags" Target="../tags/tag45.xml"/><Relationship Id="rId18" Type="http://schemas.openxmlformats.org/officeDocument/2006/relationships/tags" Target="../tags/tag44.xml"/><Relationship Id="rId17" Type="http://schemas.openxmlformats.org/officeDocument/2006/relationships/tags" Target="../tags/tag43.xml"/><Relationship Id="rId16" Type="http://schemas.openxmlformats.org/officeDocument/2006/relationships/tags" Target="../tags/tag42.xml"/><Relationship Id="rId15" Type="http://schemas.openxmlformats.org/officeDocument/2006/relationships/tags" Target="../tags/tag41.xml"/><Relationship Id="rId14" Type="http://schemas.openxmlformats.org/officeDocument/2006/relationships/tags" Target="../tags/tag40.xml"/><Relationship Id="rId13" Type="http://schemas.openxmlformats.org/officeDocument/2006/relationships/tags" Target="../tags/tag39.xml"/><Relationship Id="rId12" Type="http://schemas.openxmlformats.org/officeDocument/2006/relationships/tags" Target="../tags/tag38.xml"/><Relationship Id="rId11" Type="http://schemas.openxmlformats.org/officeDocument/2006/relationships/tags" Target="../tags/tag37.xml"/><Relationship Id="rId10" Type="http://schemas.openxmlformats.org/officeDocument/2006/relationships/tags" Target="../tags/tag36.xml"/><Relationship Id="rId1" Type="http://schemas.openxmlformats.org/officeDocument/2006/relationships/image" Target="../media/image9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tags" Target="../tags/tag8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tags" Target="../tags/tag8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tags" Target="../tags/tag8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10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tags" Target="../tags/tag8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4.xml"/><Relationship Id="rId4" Type="http://schemas.openxmlformats.org/officeDocument/2006/relationships/tags" Target="../tags/tag85.xml"/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image" Target="../media/image15.jpe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tags" Target="../tags/tag8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8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4.xml"/><Relationship Id="rId3" Type="http://schemas.openxmlformats.org/officeDocument/2006/relationships/hyperlink" Target="https://www.baidu.com/s?wd=%E5%92%B3%E7%97%B0&amp;tn=44039180_cpr&amp;fenlei=mv6quAkxTZn0IZRqIHckPjm4nH00T1dbuHKhuAf3n10sm1TzmH0z0ZwV5Hcvrjm3rH6sPfKWUMw85HfYnjn4nH6sgvPsT6K1TL0qnfK1TL0z5HD0IgF_5y9YIZ0lQzqlpA-bmyt8mh7GuZR8mvqVQL7dugPYpyq8Q1n3nWb3njcYns" TargetMode="External"/><Relationship Id="rId2" Type="http://schemas.openxmlformats.org/officeDocument/2006/relationships/hyperlink" Target="https://www.baidu.com/s?wd=%E6%85%A2%E6%80%A7%E5%92%B3%E5%97%BD&amp;tn=44039180_cpr&amp;fenlei=mv6quAkxTZn0IZRqIHckPjm4nH00T1dbuHKhuAf3n10sm1TzmH0z0ZwV5Hcvrjm3rH6sPfKWUMw85HfYnjn4nH6sgvPsT6K1TL0qnfK1TL0z5HD0IgF_5y9YIZ0lQzqlpA-bmyt8mh7GuZR8mvqVQL7dugPYpyq8Q1n3nWb3njcYns" TargetMode="External"/><Relationship Id="rId1" Type="http://schemas.openxmlformats.org/officeDocument/2006/relationships/hyperlink" Target="https://www.baidu.com/s?wd=FVC&amp;tn=44039180_cpr&amp;fenlei=mv6quAkxTZn0IZRqIHckPjm4nH00T1dbuHKhuAf3n10sm1TzmH0z0ZwV5Hcvrjm3rH6sPfKWUMw85HfYnjn4nH6sgvPsT6K1TL0qnfK1TL0z5HD0IgF_5y9YIZ0lQzqlpA-bmyt8mh7GuZR8mvqVQL7dugPYpyq8Q1n3nWb3njcYns" TargetMode="Externa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tags" Target="../tags/tag8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tags" Target="../tags/tag88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tags" Target="../tags/tag89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tags" Target="../tags/tag9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tags" Target="../tags/tag46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tags" Target="../tags/tag9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tags" Target="../tags/tag9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tags" Target="../tags/tag93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tags" Target="../tags/tag94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tags" Target="../tags/tag95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10.png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tags" Target="../tags/tag96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tags" Target="../tags/tag97.xml"/><Relationship Id="rId1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10.png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9.png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10.png"/></Relationships>
</file>

<file path=ppt/slides/_rels/slide6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4.xml"/><Relationship Id="rId3" Type="http://schemas.openxmlformats.org/officeDocument/2006/relationships/image" Target="../media/image21.svg"/><Relationship Id="rId2" Type="http://schemas.openxmlformats.org/officeDocument/2006/relationships/image" Target="../media/image20.png"/><Relationship Id="rId1" Type="http://schemas.openxmlformats.org/officeDocument/2006/relationships/tags" Target="../tags/tag98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tags" Target="../tags/tag100.xml"/><Relationship Id="rId1" Type="http://schemas.openxmlformats.org/officeDocument/2006/relationships/tags" Target="../tags/tag9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11.png"/><Relationship Id="rId1" Type="http://schemas.openxmlformats.org/officeDocument/2006/relationships/tags" Target="../tags/tag47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tags" Target="../tags/tag101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tags" Target="../tags/tag10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tags" Target="../tags/tag103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tags" Target="../tags/tag104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tags" Target="../tags/tag105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tags" Target="../tags/tag106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tags" Target="../tags/tag107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10.png"/></Relationships>
</file>

<file path=ppt/slides/_rels/slide7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4.xml"/><Relationship Id="rId3" Type="http://schemas.openxmlformats.org/officeDocument/2006/relationships/image" Target="../media/image21.svg"/><Relationship Id="rId2" Type="http://schemas.openxmlformats.org/officeDocument/2006/relationships/image" Target="../media/image22.png"/><Relationship Id="rId1" Type="http://schemas.openxmlformats.org/officeDocument/2006/relationships/tags" Target="../tags/tag108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tags" Target="../tags/tag110.xml"/><Relationship Id="rId1" Type="http://schemas.openxmlformats.org/officeDocument/2006/relationships/tags" Target="../tags/tag109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4.xml"/><Relationship Id="rId3" Type="http://schemas.openxmlformats.org/officeDocument/2006/relationships/image" Target="../media/image12.png"/><Relationship Id="rId2" Type="http://schemas.openxmlformats.org/officeDocument/2006/relationships/tags" Target="../tags/tag49.xml"/><Relationship Id="rId1" Type="http://schemas.openxmlformats.org/officeDocument/2006/relationships/tags" Target="../tags/tag48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23.png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9.xml.rels><?xml version="1.0" encoding="UTF-8" standalone="yes"?>
<Relationships xmlns="http://schemas.openxmlformats.org/package/2006/relationships"><Relationship Id="rId9" Type="http://schemas.openxmlformats.org/officeDocument/2006/relationships/tags" Target="../tags/tag119.xml"/><Relationship Id="rId8" Type="http://schemas.openxmlformats.org/officeDocument/2006/relationships/tags" Target="../tags/tag118.xml"/><Relationship Id="rId7" Type="http://schemas.openxmlformats.org/officeDocument/2006/relationships/tags" Target="../tags/tag117.xml"/><Relationship Id="rId6" Type="http://schemas.openxmlformats.org/officeDocument/2006/relationships/tags" Target="../tags/tag116.xml"/><Relationship Id="rId5" Type="http://schemas.openxmlformats.org/officeDocument/2006/relationships/tags" Target="../tags/tag115.xml"/><Relationship Id="rId4" Type="http://schemas.openxmlformats.org/officeDocument/2006/relationships/tags" Target="../tags/tag114.xml"/><Relationship Id="rId3" Type="http://schemas.openxmlformats.org/officeDocument/2006/relationships/tags" Target="../tags/tag113.xml"/><Relationship Id="rId2" Type="http://schemas.openxmlformats.org/officeDocument/2006/relationships/tags" Target="../tags/tag112.xml"/><Relationship Id="rId13" Type="http://schemas.openxmlformats.org/officeDocument/2006/relationships/slideLayout" Target="../slideLayouts/slideLayout14.xml"/><Relationship Id="rId12" Type="http://schemas.openxmlformats.org/officeDocument/2006/relationships/tags" Target="../tags/tag122.xml"/><Relationship Id="rId11" Type="http://schemas.openxmlformats.org/officeDocument/2006/relationships/tags" Target="../tags/tag121.xml"/><Relationship Id="rId10" Type="http://schemas.openxmlformats.org/officeDocument/2006/relationships/tags" Target="../tags/tag120.xml"/><Relationship Id="rId1" Type="http://schemas.openxmlformats.org/officeDocument/2006/relationships/tags" Target="../tags/tag111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4.xml"/><Relationship Id="rId3" Type="http://schemas.openxmlformats.org/officeDocument/2006/relationships/tags" Target="../tags/tag51.xml"/><Relationship Id="rId2" Type="http://schemas.openxmlformats.org/officeDocument/2006/relationships/image" Target="../media/image13.png"/><Relationship Id="rId1" Type="http://schemas.openxmlformats.org/officeDocument/2006/relationships/tags" Target="../tags/tag50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2162175" y="1555750"/>
            <a:ext cx="6278880" cy="1494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7200" b="1" dirty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临床医学概论</a:t>
            </a:r>
            <a:endParaRPr lang="zh-CN" altLang="en-US" sz="4000" b="1" dirty="0">
              <a:solidFill>
                <a:schemeClr val="bg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3898265" y="3695164"/>
            <a:ext cx="2689860" cy="566420"/>
            <a:chOff x="8046" y="6890"/>
            <a:chExt cx="3107" cy="892"/>
          </a:xfrm>
        </p:grpSpPr>
        <p:sp>
          <p:nvSpPr>
            <p:cNvPr id="4" name="圆角矩形 3"/>
            <p:cNvSpPr/>
            <p:nvPr/>
          </p:nvSpPr>
          <p:spPr>
            <a:xfrm>
              <a:off x="8046" y="6890"/>
              <a:ext cx="3107" cy="892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黑体" panose="02010609060101010101" charset="-122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8124" y="7004"/>
              <a:ext cx="2951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bg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中南大学出版社</a:t>
              </a:r>
              <a:endParaRPr lang="zh-CN" altLang="en-US" sz="2400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剪去对角 3"/>
          <p:cNvSpPr/>
          <p:nvPr>
            <p:custDataLst>
              <p:tags r:id="rId1"/>
            </p:custDataLst>
          </p:nvPr>
        </p:nvSpPr>
        <p:spPr>
          <a:xfrm>
            <a:off x="661194" y="1715770"/>
            <a:ext cx="10870565" cy="4257675"/>
          </a:xfrm>
          <a:prstGeom prst="snip2DiagRect">
            <a:avLst>
              <a:gd name="adj1" fmla="val 0"/>
              <a:gd name="adj2" fmla="val 4623"/>
            </a:avLst>
          </a:prstGeom>
          <a:noFill/>
          <a:ln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隶书" panose="02010509060101010101" pitchFamily="49" charset="-122"/>
              <a:ea typeface="隶书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39605" y="1951815"/>
            <a:ext cx="10264775" cy="21253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3B5AB1"/>
              </a:buClr>
              <a:buSzTx/>
              <a:buFont typeface="Wingdings" panose="05000000000000000000" pitchFamily="2" charset="2"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1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．普通感冒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000020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buClr>
                <a:srgbClr val="3B5AB1"/>
              </a:buClr>
              <a:buSzTx/>
              <a:buFont typeface="Wingdings" panose="05000000000000000000" pitchFamily="2" charset="2"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        又称急性鼻炎，俗称“伤风”。以鼻咽部的炎症为主。起病较急，开始有咽干、喉痒、打喷嚏、鼻塞及流清水样鼻涕，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2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～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3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天后鼻涕变稠，可伴咽痛、流泪及声音嘶哑。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000020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Title 6"/>
          <p:cNvSpPr txBox="1"/>
          <p:nvPr>
            <p:custDataLst>
              <p:tags r:id="rId2"/>
            </p:custDataLst>
          </p:nvPr>
        </p:nvSpPr>
        <p:spPr>
          <a:xfrm>
            <a:off x="231407" y="97384"/>
            <a:ext cx="2598385" cy="503984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none" lIns="72000" tIns="36195" rIns="72000" bIns="36195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lang="zh-CN" altLang="en-US"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三</a:t>
            </a:r>
            <a:r>
              <a:rPr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</a:t>
            </a:r>
            <a:r>
              <a:rPr lang="zh-CN" altLang="en-US"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临床表现</a:t>
            </a:r>
            <a:endParaRPr sz="2800" b="1" spc="388" dirty="0">
              <a:ln w="3175">
                <a:noFill/>
                <a:prstDash val="dash"/>
              </a:ln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</p:spTree>
  </p:cSld>
  <p:clrMapOvr>
    <a:masterClrMapping/>
  </p:clrMapOvr>
  <p:transition spd="slow">
    <p:randomBar dir="vert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剪去对角 3"/>
          <p:cNvSpPr/>
          <p:nvPr>
            <p:custDataLst>
              <p:tags r:id="rId1"/>
            </p:custDataLst>
          </p:nvPr>
        </p:nvSpPr>
        <p:spPr>
          <a:xfrm>
            <a:off x="661194" y="1715770"/>
            <a:ext cx="10870565" cy="4257675"/>
          </a:xfrm>
          <a:prstGeom prst="snip2DiagRect">
            <a:avLst>
              <a:gd name="adj1" fmla="val 0"/>
              <a:gd name="adj2" fmla="val 4623"/>
            </a:avLst>
          </a:prstGeom>
          <a:noFill/>
          <a:ln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隶书" panose="02010509060101010101" pitchFamily="49" charset="-122"/>
              <a:ea typeface="隶书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06780" y="1929130"/>
            <a:ext cx="7600315" cy="3830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just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3B5AB1"/>
              </a:buClr>
              <a:buSzTx/>
              <a:buFont typeface="Wingdings" panose="05000000000000000000" pitchFamily="2" charset="2"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2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．病毒性咽炎和喉炎： 以咽喉部炎症为主。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000020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+mn-cs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3B5AB1"/>
              </a:buClr>
              <a:buSzTx/>
              <a:buFont typeface="Wingdings" panose="05000000000000000000" pitchFamily="2" charset="2"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急性病毒性咽炎：咽部发痒和灼热感，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咽痛轻且短暂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，可伴有发热及乏力等，有咽部充血、水肿及颌下淋巴结肿大和触痛等。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000020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+mn-cs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3B5AB1"/>
              </a:buClr>
              <a:buSzTx/>
              <a:buFont typeface="Wingdings" panose="05000000000000000000" pitchFamily="2" charset="2"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急性病毒性喉炎：声音嘶哑、说话困难、咳嗽时咽喉疼痛，可伴发热或咽炎。体检可见喉部充血、水肿，局部淋巴结肿大有触痛。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000020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 spd="slow">
    <p:randomBar dir="vert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剪去对角 3"/>
          <p:cNvSpPr/>
          <p:nvPr>
            <p:custDataLst>
              <p:tags r:id="rId1"/>
            </p:custDataLst>
          </p:nvPr>
        </p:nvSpPr>
        <p:spPr>
          <a:xfrm>
            <a:off x="661194" y="1715770"/>
            <a:ext cx="10870565" cy="4257675"/>
          </a:xfrm>
          <a:prstGeom prst="snip2DiagRect">
            <a:avLst>
              <a:gd name="adj1" fmla="val 0"/>
              <a:gd name="adj2" fmla="val 4623"/>
            </a:avLst>
          </a:prstGeom>
          <a:noFill/>
          <a:ln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隶书" panose="02010509060101010101" pitchFamily="49" charset="-122"/>
              <a:ea typeface="隶书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07046" y="2029569"/>
            <a:ext cx="9813925" cy="24406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just" defTabSz="914400" rtl="0" eaLnBrk="1" fontAlgn="base" latinLnBrk="0" hangingPunct="1">
              <a:lnSpc>
                <a:spcPct val="135000"/>
              </a:lnSpc>
              <a:spcBef>
                <a:spcPct val="20000"/>
              </a:spcBef>
              <a:spcAft>
                <a:spcPct val="0"/>
              </a:spcAft>
              <a:buClr>
                <a:srgbClr val="3B5AB1"/>
              </a:buClr>
              <a:buSzTx/>
              <a:buFont typeface="Wingdings" panose="05000000000000000000" pitchFamily="2" charset="2"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3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．疱疹性咽峡炎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000020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+mn-cs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135000"/>
              </a:lnSpc>
              <a:spcBef>
                <a:spcPct val="20000"/>
              </a:spcBef>
              <a:spcAft>
                <a:spcPct val="0"/>
              </a:spcAft>
              <a:buClr>
                <a:srgbClr val="3B5AB1"/>
              </a:buClr>
              <a:buSzTx/>
              <a:buFont typeface="Wingdings" panose="05000000000000000000" pitchFamily="2" charset="2"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          明显咽痛、发热。咽充血、软腭、悬雍垂、咽及扁桃体表面有灰白色疱疹及浅表溃疡，周围有红晕。多见于儿童，夏季多发，病程约为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1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周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  <p:transition spd="slow">
    <p:randomBar dir="vert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剪去对角 3"/>
          <p:cNvSpPr/>
          <p:nvPr>
            <p:custDataLst>
              <p:tags r:id="rId1"/>
            </p:custDataLst>
          </p:nvPr>
        </p:nvSpPr>
        <p:spPr>
          <a:xfrm>
            <a:off x="661194" y="1715770"/>
            <a:ext cx="10870565" cy="4257675"/>
          </a:xfrm>
          <a:prstGeom prst="snip2DiagRect">
            <a:avLst>
              <a:gd name="adj1" fmla="val 0"/>
              <a:gd name="adj2" fmla="val 4623"/>
            </a:avLst>
          </a:prstGeom>
          <a:noFill/>
          <a:ln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隶书" panose="02010509060101010101" pitchFamily="49" charset="-122"/>
              <a:ea typeface="隶书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50290" y="2136775"/>
            <a:ext cx="7283450" cy="3105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just" defTabSz="914400" rtl="0" eaLnBrk="1" fontAlgn="base" latinLnBrk="0" hangingPunct="1">
              <a:lnSpc>
                <a:spcPct val="135000"/>
              </a:lnSpc>
              <a:spcBef>
                <a:spcPct val="20000"/>
              </a:spcBef>
              <a:spcAft>
                <a:spcPct val="0"/>
              </a:spcAft>
              <a:buClr>
                <a:srgbClr val="3B5AB1"/>
              </a:buClr>
              <a:buSzTx/>
              <a:buFont typeface="Wingdings" panose="05000000000000000000" pitchFamily="2" charset="2"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4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．咽结膜热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000020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+mn-cs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135000"/>
              </a:lnSpc>
              <a:spcBef>
                <a:spcPct val="20000"/>
              </a:spcBef>
              <a:spcAft>
                <a:spcPct val="0"/>
              </a:spcAft>
              <a:buClr>
                <a:srgbClr val="3B5AB1"/>
              </a:buClr>
              <a:buSzTx/>
              <a:buFont typeface="Wingdings" panose="05000000000000000000" pitchFamily="2" charset="2"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         发热、咽痛、畏光及流泪，咽及结膜明显充血。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000020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+mn-cs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135000"/>
              </a:lnSpc>
              <a:spcBef>
                <a:spcPct val="20000"/>
              </a:spcBef>
              <a:spcAft>
                <a:spcPct val="0"/>
              </a:spcAft>
              <a:buClr>
                <a:srgbClr val="3B5AB1"/>
              </a:buClr>
              <a:buSzTx/>
              <a:buFont typeface="Wingdings" panose="05000000000000000000" pitchFamily="2" charset="2"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         常发生于夏季，常通过游泳传播，儿童多见。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000020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 spd="slow">
    <p:randomBar dir="vert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剪去对角 3"/>
          <p:cNvSpPr/>
          <p:nvPr>
            <p:custDataLst>
              <p:tags r:id="rId1"/>
            </p:custDataLst>
          </p:nvPr>
        </p:nvSpPr>
        <p:spPr>
          <a:xfrm>
            <a:off x="661194" y="1715770"/>
            <a:ext cx="10870565" cy="4257675"/>
          </a:xfrm>
          <a:prstGeom prst="snip2DiagRect">
            <a:avLst>
              <a:gd name="adj1" fmla="val 0"/>
              <a:gd name="adj2" fmla="val 4623"/>
            </a:avLst>
          </a:prstGeom>
          <a:noFill/>
          <a:ln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隶书" panose="02010509060101010101" pitchFamily="49" charset="-122"/>
              <a:ea typeface="隶书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82980" y="1929130"/>
            <a:ext cx="7283450" cy="36011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just" defTabSz="914400" rtl="0" eaLnBrk="1" fontAlgn="base" latinLnBrk="0" hangingPunct="1">
              <a:lnSpc>
                <a:spcPct val="135000"/>
              </a:lnSpc>
              <a:spcBef>
                <a:spcPct val="20000"/>
              </a:spcBef>
              <a:spcAft>
                <a:spcPct val="0"/>
              </a:spcAft>
              <a:buClr>
                <a:srgbClr val="3B5AB1"/>
              </a:buClr>
              <a:buSzTx/>
              <a:buFont typeface="Wingdings" panose="05000000000000000000" pitchFamily="2" charset="2"/>
              <a:buNone/>
              <a:defRPr/>
            </a:pPr>
            <a:r>
              <a:rPr kumimoji="0" lang="en-US" altLang="zh-CN" sz="2800" b="1" i="0" u="none" strike="noStrike" kern="1200" cap="none" spc="0" normalizeH="0" baseline="0" noProof="1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5</a:t>
            </a:r>
            <a:r>
              <a:rPr kumimoji="0" lang="zh-CN" altLang="en-US" sz="2800" b="1" i="0" u="none" strike="noStrike" kern="1200" cap="none" spc="0" normalizeH="0" baseline="0" noProof="1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．细菌性咽炎和扁桃体炎</a:t>
            </a:r>
            <a:endParaRPr kumimoji="0" lang="zh-CN" altLang="en-US" sz="2800" b="1" i="0" u="none" strike="noStrike" kern="1200" cap="none" spc="0" normalizeH="0" baseline="0" noProof="1">
              <a:ln>
                <a:noFill/>
              </a:ln>
              <a:solidFill>
                <a:srgbClr val="000020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+mn-cs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135000"/>
              </a:lnSpc>
              <a:spcBef>
                <a:spcPct val="20000"/>
              </a:spcBef>
              <a:spcAft>
                <a:spcPct val="0"/>
              </a:spcAft>
              <a:buClr>
                <a:srgbClr val="3B5AB1"/>
              </a:buClr>
              <a:buSzTx/>
              <a:buFont typeface="Wingdings" panose="05000000000000000000" pitchFamily="2" charset="2"/>
              <a:buNone/>
              <a:defRPr/>
            </a:pPr>
            <a:r>
              <a:rPr kumimoji="0" lang="zh-CN" altLang="en-US" sz="2800" b="1" i="0" u="none" strike="noStrike" kern="1200" cap="none" spc="0" normalizeH="0" baseline="0" noProof="1">
                <a:ln>
                  <a:noFill/>
                </a:ln>
                <a:solidFill>
                  <a:srgbClr val="36A4D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         </a:t>
            </a:r>
            <a:r>
              <a:rPr kumimoji="0" lang="zh-CN" altLang="en-US" sz="2800" b="1" i="0" u="none" strike="noStrike" kern="1200" cap="none" spc="0" normalizeH="0" baseline="0" noProof="1">
                <a:ln>
                  <a:noFill/>
                </a:ln>
                <a:solidFill>
                  <a:srgbClr val="00002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  起病急，</a:t>
            </a:r>
            <a:r>
              <a:rPr kumimoji="0" lang="zh-CN" altLang="en-US" sz="2800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咽痛明显</a:t>
            </a:r>
            <a:r>
              <a:rPr kumimoji="0" lang="zh-CN" altLang="en-US" sz="2800" b="1" i="0" u="none" strike="noStrike" kern="1200" cap="none" spc="0" normalizeH="0" baseline="0" noProof="1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，</a:t>
            </a:r>
            <a:r>
              <a:rPr kumimoji="0" lang="zh-CN" altLang="en-US" sz="2800" b="1" i="0" u="none" strike="noStrike" kern="1200" cap="none" spc="0" normalizeH="0" baseline="0" noProof="1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畏寒、发热，体温超过</a:t>
            </a:r>
            <a:r>
              <a:rPr kumimoji="0" lang="en-US" altLang="zh-CN" sz="2800" b="1" i="0" u="none" strike="noStrike" kern="1200" cap="none" spc="0" normalizeH="0" baseline="0" noProof="1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39℃</a:t>
            </a:r>
            <a:r>
              <a:rPr kumimoji="0" lang="zh-CN" altLang="en-US" sz="2800" b="1" i="0" u="none" strike="noStrike" kern="1200" cap="none" spc="0" normalizeH="0" baseline="0" noProof="1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，伴头痛、乏力、恶心、呕吐及全身肌肉酸痛。咽部充血，扁桃体肿大，表面有脓性分泌物，颌下淋巴结肿大及触痛。</a:t>
            </a:r>
            <a:endParaRPr kumimoji="0" lang="zh-CN" altLang="en-US" sz="2800" b="1" i="0" u="none" strike="noStrike" kern="1200" cap="none" spc="0" normalizeH="0" baseline="0" noProof="1">
              <a:ln>
                <a:noFill/>
              </a:ln>
              <a:solidFill>
                <a:srgbClr val="000020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 spd="slow">
    <p:randomBar dir="vert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剪去对角 3"/>
          <p:cNvSpPr/>
          <p:nvPr>
            <p:custDataLst>
              <p:tags r:id="rId1"/>
            </p:custDataLst>
          </p:nvPr>
        </p:nvSpPr>
        <p:spPr>
          <a:xfrm>
            <a:off x="661194" y="1715770"/>
            <a:ext cx="10870565" cy="4257675"/>
          </a:xfrm>
          <a:prstGeom prst="snip2DiagRect">
            <a:avLst>
              <a:gd name="adj1" fmla="val 0"/>
              <a:gd name="adj2" fmla="val 4623"/>
            </a:avLst>
          </a:prstGeom>
          <a:noFill/>
          <a:ln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隶书" panose="02010509060101010101" pitchFamily="49" charset="-122"/>
              <a:ea typeface="隶书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73455" y="2136775"/>
            <a:ext cx="6401435" cy="39189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3B5AB1"/>
              </a:buClr>
              <a:buSzTx/>
              <a:buFont typeface="Wingdings" panose="05000000000000000000" pitchFamily="2" charset="2"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1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．血常规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000020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3B5AB1"/>
              </a:buClr>
              <a:buSzTx/>
              <a:buFont typeface="Wingdings" panose="05000000000000000000" pitchFamily="2" charset="2"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    病毒感染：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WBC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多正常或降低，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LC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百分比升高。细菌感染：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WBC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计数及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N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比例增高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，可有</a:t>
            </a:r>
            <a:r>
              <a:rPr kumimoji="0" lang="zh-CN" altLang="en-US" sz="2800" b="1" i="0" u="sng" strike="noStrike" kern="1200" cap="none" spc="0" normalizeH="0" baseline="0" noProof="0" dirty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核左移现象。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000020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3B5AB1"/>
              </a:buClr>
              <a:buSzTx/>
              <a:buFont typeface="Wingdings" panose="05000000000000000000" pitchFamily="2" charset="2"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2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．病原学检查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000020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3B5AB1"/>
              </a:buClr>
              <a:buSzTx/>
              <a:buFont typeface="Wingdings" panose="05000000000000000000" pitchFamily="2" charset="2"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    判断病毒类型。细菌培养和药物敏感试验指导临床用药。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000020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Title 6"/>
          <p:cNvSpPr txBox="1"/>
          <p:nvPr>
            <p:custDataLst>
              <p:tags r:id="rId2"/>
            </p:custDataLst>
          </p:nvPr>
        </p:nvSpPr>
        <p:spPr>
          <a:xfrm>
            <a:off x="231407" y="97384"/>
            <a:ext cx="2598385" cy="503984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none" lIns="72000" tIns="36195" rIns="72000" bIns="36195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lang="zh-CN" altLang="en-US"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四</a:t>
            </a:r>
            <a:r>
              <a:rPr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</a:t>
            </a:r>
            <a:r>
              <a:rPr lang="zh-CN" altLang="en-US"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辅助检查</a:t>
            </a:r>
            <a:endParaRPr sz="2800" b="1" spc="388" dirty="0">
              <a:ln w="3175">
                <a:noFill/>
                <a:prstDash val="dash"/>
              </a:ln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</p:spTree>
  </p:cSld>
  <p:clrMapOvr>
    <a:masterClrMapping/>
  </p:clrMapOvr>
  <p:transition spd="slow">
    <p:randomBar dir="vert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剪去对角 3"/>
          <p:cNvSpPr/>
          <p:nvPr>
            <p:custDataLst>
              <p:tags r:id="rId1"/>
            </p:custDataLst>
          </p:nvPr>
        </p:nvSpPr>
        <p:spPr>
          <a:xfrm>
            <a:off x="661194" y="1715770"/>
            <a:ext cx="10870565" cy="4257675"/>
          </a:xfrm>
          <a:prstGeom prst="snip2DiagRect">
            <a:avLst>
              <a:gd name="adj1" fmla="val 0"/>
              <a:gd name="adj2" fmla="val 4623"/>
            </a:avLst>
          </a:prstGeom>
          <a:noFill/>
          <a:ln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隶书" panose="02010509060101010101" pitchFamily="49" charset="-122"/>
              <a:ea typeface="隶书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23" name="Title 6"/>
          <p:cNvSpPr txBox="1"/>
          <p:nvPr>
            <p:custDataLst>
              <p:tags r:id="rId2"/>
            </p:custDataLst>
          </p:nvPr>
        </p:nvSpPr>
        <p:spPr>
          <a:xfrm>
            <a:off x="231407" y="97384"/>
            <a:ext cx="2095043" cy="503984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none" lIns="72000" tIns="36195" rIns="72000" bIns="36195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lang="zh-CN" altLang="en-US"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五</a:t>
            </a:r>
            <a:r>
              <a:rPr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</a:t>
            </a:r>
            <a:r>
              <a:rPr lang="zh-CN" altLang="en-US"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诊  断</a:t>
            </a:r>
            <a:endParaRPr sz="2800" b="1" spc="388" dirty="0">
              <a:ln w="3175">
                <a:noFill/>
                <a:prstDash val="dash"/>
              </a:ln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grpSp>
        <p:nvGrpSpPr>
          <p:cNvPr id="3" name="组合 66563"/>
          <p:cNvGrpSpPr/>
          <p:nvPr/>
        </p:nvGrpSpPr>
        <p:grpSpPr bwMode="auto">
          <a:xfrm>
            <a:off x="1854551" y="1717466"/>
            <a:ext cx="5867400" cy="1301750"/>
            <a:chOff x="912" y="1008"/>
            <a:chExt cx="3984" cy="912"/>
          </a:xfrm>
        </p:grpSpPr>
        <p:sp>
          <p:nvSpPr>
            <p:cNvPr id="6" name="圆角矩形 66564"/>
            <p:cNvSpPr>
              <a:spLocks noChangeArrowheads="1"/>
            </p:cNvSpPr>
            <p:nvPr/>
          </p:nvSpPr>
          <p:spPr bwMode="auto">
            <a:xfrm>
              <a:off x="912" y="1008"/>
              <a:ext cx="3984" cy="912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F3F3F3"/>
                </a:gs>
                <a:gs pos="100000">
                  <a:srgbClr val="DDDDDD"/>
                </a:gs>
              </a:gsLst>
              <a:lin ang="2700000" scaled="1"/>
            </a:gradFill>
            <a:ln w="38100">
              <a:solidFill>
                <a:srgbClr val="FFFFFF"/>
              </a:solidFill>
              <a:round/>
            </a:ln>
            <a:effectLst>
              <a:outerShdw dist="135001" dir="2928847" algn="ctr" rotWithShape="0">
                <a:srgbClr val="000000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7" name="组合 66565"/>
            <p:cNvGrpSpPr/>
            <p:nvPr/>
          </p:nvGrpSpPr>
          <p:grpSpPr bwMode="auto">
            <a:xfrm>
              <a:off x="999" y="1092"/>
              <a:ext cx="768" cy="746"/>
              <a:chOff x="999" y="1092"/>
              <a:chExt cx="768" cy="746"/>
            </a:xfrm>
          </p:grpSpPr>
          <p:sp>
            <p:nvSpPr>
              <p:cNvPr id="9" name="圆角矩形 66566"/>
              <p:cNvSpPr>
                <a:spLocks noChangeArrowheads="1"/>
              </p:cNvSpPr>
              <p:nvPr/>
            </p:nvSpPr>
            <p:spPr bwMode="auto">
              <a:xfrm>
                <a:off x="999" y="1092"/>
                <a:ext cx="768" cy="746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rgbClr val="36A4D0"/>
                  </a:gs>
                  <a:gs pos="100000">
                    <a:srgbClr val="267291"/>
                  </a:gs>
                </a:gsLst>
                <a:lin ang="5400000" scaled="1"/>
              </a:gradFill>
              <a:ln w="38100">
                <a:solidFill>
                  <a:srgbClr val="FFFFFF"/>
                </a:solidFill>
                <a:rou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66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" name="任意多边形 66567"/>
              <p:cNvSpPr>
                <a:spLocks noChangeArrowheads="1"/>
              </p:cNvSpPr>
              <p:nvPr/>
            </p:nvSpPr>
            <p:spPr bwMode="auto">
              <a:xfrm>
                <a:off x="1047" y="1140"/>
                <a:ext cx="383" cy="373"/>
              </a:xfrm>
              <a:custGeom>
                <a:avLst/>
                <a:gdLst/>
                <a:ahLst/>
                <a:cxnLst>
                  <a:cxn ang="0">
                    <a:pos x="118" y="0"/>
                  </a:cxn>
                  <a:cxn ang="0">
                    <a:pos x="0" y="118"/>
                  </a:cxn>
                  <a:cxn ang="0">
                    <a:pos x="0" y="589"/>
                  </a:cxn>
                  <a:cxn ang="0">
                    <a:pos x="161" y="174"/>
                  </a:cxn>
                  <a:cxn ang="0">
                    <a:pos x="589" y="0"/>
                  </a:cxn>
                  <a:cxn ang="0">
                    <a:pos x="118" y="0"/>
                  </a:cxn>
                </a:cxnLst>
                <a:rect l="0" t="0" r="r" b="b"/>
                <a:pathLst>
                  <a:path w="596" h="598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lnTo>
                      <a:pt x="0" y="589"/>
                    </a:lnTo>
                    <a:cubicBezTo>
                      <a:pt x="27" y="598"/>
                      <a:pt x="12" y="309"/>
                      <a:pt x="161" y="174"/>
                    </a:cubicBezTo>
                    <a:cubicBezTo>
                      <a:pt x="310" y="39"/>
                      <a:pt x="596" y="29"/>
                      <a:pt x="589" y="0"/>
                    </a:cubicBezTo>
                    <a:lnTo>
                      <a:pt x="11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1CDE5"/>
                  </a:gs>
                  <a:gs pos="50000">
                    <a:srgbClr val="36A4D0">
                      <a:alpha val="0"/>
                    </a:srgbClr>
                  </a:gs>
                  <a:gs pos="100000">
                    <a:srgbClr val="91CDE5"/>
                  </a:gs>
                </a:gsLst>
                <a:lin ang="2700000" scaled="1"/>
              </a:gradFill>
              <a:ln w="0">
                <a:noFill/>
                <a:round/>
              </a:ln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66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1" name="文本框 10"/>
              <p:cNvSpPr txBox="1"/>
              <p:nvPr/>
            </p:nvSpPr>
            <p:spPr>
              <a:xfrm>
                <a:off x="1245" y="1295"/>
                <a:ext cx="258" cy="366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</a:rPr>
                  <a:t>1</a:t>
                </a:r>
                <a:endParaRPr kumimoji="0" lang="en-US" altLang="zh-CN" sz="2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8" name="文本框 66569"/>
            <p:cNvSpPr txBox="1">
              <a:spLocks noChangeArrowheads="1"/>
            </p:cNvSpPr>
            <p:nvPr/>
          </p:nvSpPr>
          <p:spPr bwMode="auto">
            <a:xfrm>
              <a:off x="1872" y="1149"/>
              <a:ext cx="2928" cy="4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</a:rPr>
                <a:t>症状表现</a:t>
              </a:r>
              <a:endParaRPr kumimoji="0" lang="zh-CN" alt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12" name="组合 66570"/>
          <p:cNvGrpSpPr/>
          <p:nvPr/>
        </p:nvGrpSpPr>
        <p:grpSpPr bwMode="auto">
          <a:xfrm>
            <a:off x="1905000" y="3130550"/>
            <a:ext cx="5867400" cy="1301750"/>
            <a:chOff x="912" y="2016"/>
            <a:chExt cx="3984" cy="912"/>
          </a:xfrm>
        </p:grpSpPr>
        <p:sp>
          <p:nvSpPr>
            <p:cNvPr id="13" name="圆角矩形 66571"/>
            <p:cNvSpPr>
              <a:spLocks noChangeArrowheads="1"/>
            </p:cNvSpPr>
            <p:nvPr/>
          </p:nvSpPr>
          <p:spPr bwMode="auto">
            <a:xfrm>
              <a:off x="912" y="2016"/>
              <a:ext cx="3984" cy="912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F2F2F2"/>
                </a:gs>
                <a:gs pos="100000">
                  <a:srgbClr val="DDDDDD"/>
                </a:gs>
              </a:gsLst>
              <a:lin ang="2700000" scaled="1"/>
            </a:gradFill>
            <a:ln w="38100">
              <a:solidFill>
                <a:srgbClr val="FFFFFF"/>
              </a:solidFill>
              <a:round/>
            </a:ln>
            <a:effectLst>
              <a:outerShdw dist="135001" dir="2928847" algn="ctr" rotWithShape="0">
                <a:srgbClr val="000000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14" name="组合 66572"/>
            <p:cNvGrpSpPr/>
            <p:nvPr/>
          </p:nvGrpSpPr>
          <p:grpSpPr bwMode="auto">
            <a:xfrm>
              <a:off x="999" y="2100"/>
              <a:ext cx="768" cy="746"/>
              <a:chOff x="999" y="2100"/>
              <a:chExt cx="768" cy="746"/>
            </a:xfrm>
          </p:grpSpPr>
          <p:sp>
            <p:nvSpPr>
              <p:cNvPr id="16" name="圆角矩形 66573"/>
              <p:cNvSpPr>
                <a:spLocks noChangeArrowheads="1"/>
              </p:cNvSpPr>
              <p:nvPr/>
            </p:nvSpPr>
            <p:spPr bwMode="auto">
              <a:xfrm>
                <a:off x="999" y="2100"/>
                <a:ext cx="768" cy="746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rgbClr val="7187C6"/>
                  </a:gs>
                  <a:gs pos="100000">
                    <a:srgbClr val="3B5AB1"/>
                  </a:gs>
                </a:gsLst>
                <a:lin ang="5400000" scaled="1"/>
              </a:gradFill>
              <a:ln w="38100">
                <a:solidFill>
                  <a:srgbClr val="FFFFFF"/>
                </a:solidFill>
                <a:rou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66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7" name="任意多边形 66574"/>
              <p:cNvSpPr>
                <a:spLocks noChangeArrowheads="1"/>
              </p:cNvSpPr>
              <p:nvPr/>
            </p:nvSpPr>
            <p:spPr bwMode="auto">
              <a:xfrm>
                <a:off x="1047" y="2148"/>
                <a:ext cx="383" cy="373"/>
              </a:xfrm>
              <a:custGeom>
                <a:avLst/>
                <a:gdLst>
                  <a:gd name="T0" fmla="*/ 118 w 596"/>
                  <a:gd name="T1" fmla="*/ 0 h 598"/>
                  <a:gd name="T2" fmla="*/ 0 w 596"/>
                  <a:gd name="T3" fmla="*/ 118 h 598"/>
                  <a:gd name="T4" fmla="*/ 0 w 596"/>
                  <a:gd name="T5" fmla="*/ 589 h 598"/>
                  <a:gd name="T6" fmla="*/ 161 w 596"/>
                  <a:gd name="T7" fmla="*/ 174 h 598"/>
                  <a:gd name="T8" fmla="*/ 589 w 596"/>
                  <a:gd name="T9" fmla="*/ 0 h 598"/>
                  <a:gd name="T10" fmla="*/ 118 w 596"/>
                  <a:gd name="T11" fmla="*/ 0 h 59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96"/>
                  <a:gd name="T19" fmla="*/ 0 h 598"/>
                  <a:gd name="T20" fmla="*/ 596 w 596"/>
                  <a:gd name="T21" fmla="*/ 598 h 59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96" h="598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lnTo>
                      <a:pt x="0" y="589"/>
                    </a:lnTo>
                    <a:cubicBezTo>
                      <a:pt x="27" y="598"/>
                      <a:pt x="12" y="309"/>
                      <a:pt x="161" y="174"/>
                    </a:cubicBezTo>
                    <a:cubicBezTo>
                      <a:pt x="310" y="39"/>
                      <a:pt x="596" y="29"/>
                      <a:pt x="589" y="0"/>
                    </a:cubicBezTo>
                    <a:lnTo>
                      <a:pt x="11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ACB9DE"/>
                  </a:gs>
                  <a:gs pos="100000">
                    <a:srgbClr val="3B5AB1">
                      <a:alpha val="0"/>
                    </a:srgb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66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8" name="文本框 17"/>
              <p:cNvSpPr txBox="1"/>
              <p:nvPr/>
            </p:nvSpPr>
            <p:spPr>
              <a:xfrm>
                <a:off x="1254" y="2292"/>
                <a:ext cx="260" cy="366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</a:rPr>
                  <a:t>2</a:t>
                </a:r>
                <a:endParaRPr kumimoji="0" lang="en-US" altLang="zh-CN" sz="2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15" name="文本框 66576"/>
            <p:cNvSpPr txBox="1">
              <a:spLocks noChangeArrowheads="1"/>
            </p:cNvSpPr>
            <p:nvPr/>
          </p:nvSpPr>
          <p:spPr bwMode="auto">
            <a:xfrm>
              <a:off x="1872" y="2141"/>
              <a:ext cx="2928" cy="4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</a:rPr>
                <a:t>血常规、</a:t>
              </a:r>
              <a:r>
                <a:rPr kumimoji="0" lang="en-US" altLang="zh-CN" sz="3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</a:rPr>
                <a:t>X</a:t>
              </a:r>
              <a:r>
                <a:rPr kumimoji="0" lang="zh-CN" altLang="en-US" sz="3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</a:rPr>
                <a:t>线特点</a:t>
              </a:r>
              <a:endParaRPr kumimoji="0" lang="zh-CN" alt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19" name="组合 66577"/>
          <p:cNvGrpSpPr/>
          <p:nvPr/>
        </p:nvGrpSpPr>
        <p:grpSpPr bwMode="auto">
          <a:xfrm>
            <a:off x="1905000" y="4670425"/>
            <a:ext cx="5867400" cy="1301750"/>
            <a:chOff x="912" y="3036"/>
            <a:chExt cx="3984" cy="912"/>
          </a:xfrm>
        </p:grpSpPr>
        <p:sp>
          <p:nvSpPr>
            <p:cNvPr id="20" name="圆角矩形 66578"/>
            <p:cNvSpPr>
              <a:spLocks noChangeArrowheads="1"/>
            </p:cNvSpPr>
            <p:nvPr/>
          </p:nvSpPr>
          <p:spPr bwMode="auto">
            <a:xfrm>
              <a:off x="912" y="3036"/>
              <a:ext cx="3984" cy="912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EEEEEE"/>
                </a:gs>
                <a:gs pos="100000">
                  <a:srgbClr val="DDDDDD"/>
                </a:gs>
              </a:gsLst>
              <a:lin ang="2700000" scaled="1"/>
            </a:gradFill>
            <a:ln w="38100">
              <a:solidFill>
                <a:srgbClr val="FFFFFF"/>
              </a:solidFill>
              <a:round/>
            </a:ln>
            <a:effectLst>
              <a:outerShdw dist="135001" dir="2928847" algn="ctr" rotWithShape="0">
                <a:srgbClr val="000000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21" name="组合 66579"/>
            <p:cNvGrpSpPr/>
            <p:nvPr/>
          </p:nvGrpSpPr>
          <p:grpSpPr bwMode="auto">
            <a:xfrm>
              <a:off x="999" y="3120"/>
              <a:ext cx="768" cy="746"/>
              <a:chOff x="999" y="3120"/>
              <a:chExt cx="768" cy="746"/>
            </a:xfrm>
          </p:grpSpPr>
          <p:sp>
            <p:nvSpPr>
              <p:cNvPr id="24" name="圆角矩形 66580"/>
              <p:cNvSpPr>
                <a:spLocks noChangeArrowheads="1"/>
              </p:cNvSpPr>
              <p:nvPr/>
            </p:nvSpPr>
            <p:spPr bwMode="auto">
              <a:xfrm>
                <a:off x="999" y="3120"/>
                <a:ext cx="768" cy="746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rgbClr val="9E9EBE"/>
                  </a:gs>
                  <a:gs pos="100000">
                    <a:srgbClr val="666699"/>
                  </a:gs>
                </a:gsLst>
                <a:lin ang="5400000" scaled="1"/>
              </a:gradFill>
              <a:ln w="38100">
                <a:solidFill>
                  <a:srgbClr val="FFFFFF"/>
                </a:solidFill>
                <a:rou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66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25" name="任意多边形 66581"/>
              <p:cNvSpPr>
                <a:spLocks noChangeArrowheads="1"/>
              </p:cNvSpPr>
              <p:nvPr/>
            </p:nvSpPr>
            <p:spPr bwMode="auto">
              <a:xfrm>
                <a:off x="1047" y="3168"/>
                <a:ext cx="383" cy="373"/>
              </a:xfrm>
              <a:custGeom>
                <a:avLst/>
                <a:gdLst>
                  <a:gd name="T0" fmla="*/ 118 w 596"/>
                  <a:gd name="T1" fmla="*/ 0 h 598"/>
                  <a:gd name="T2" fmla="*/ 0 w 596"/>
                  <a:gd name="T3" fmla="*/ 118 h 598"/>
                  <a:gd name="T4" fmla="*/ 0 w 596"/>
                  <a:gd name="T5" fmla="*/ 589 h 598"/>
                  <a:gd name="T6" fmla="*/ 161 w 596"/>
                  <a:gd name="T7" fmla="*/ 174 h 598"/>
                  <a:gd name="T8" fmla="*/ 589 w 596"/>
                  <a:gd name="T9" fmla="*/ 0 h 598"/>
                  <a:gd name="T10" fmla="*/ 118 w 596"/>
                  <a:gd name="T11" fmla="*/ 0 h 59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96"/>
                  <a:gd name="T19" fmla="*/ 0 h 598"/>
                  <a:gd name="T20" fmla="*/ 596 w 596"/>
                  <a:gd name="T21" fmla="*/ 598 h 59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96" h="598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lnTo>
                      <a:pt x="0" y="589"/>
                    </a:lnTo>
                    <a:cubicBezTo>
                      <a:pt x="27" y="598"/>
                      <a:pt x="12" y="309"/>
                      <a:pt x="161" y="174"/>
                    </a:cubicBezTo>
                    <a:cubicBezTo>
                      <a:pt x="310" y="39"/>
                      <a:pt x="596" y="29"/>
                      <a:pt x="589" y="0"/>
                    </a:cubicBezTo>
                    <a:lnTo>
                      <a:pt x="11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B5B5CD"/>
                  </a:gs>
                  <a:gs pos="100000">
                    <a:srgbClr val="666699">
                      <a:alpha val="0"/>
                    </a:srgb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66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26" name="文本框 25"/>
              <p:cNvSpPr txBox="1"/>
              <p:nvPr/>
            </p:nvSpPr>
            <p:spPr>
              <a:xfrm>
                <a:off x="1245" y="3324"/>
                <a:ext cx="258" cy="366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</a:rPr>
                  <a:t>3</a:t>
                </a:r>
                <a:endParaRPr kumimoji="0" lang="en-US" altLang="zh-CN" sz="2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22" name="文本框 66583"/>
            <p:cNvSpPr txBox="1">
              <a:spLocks noChangeArrowheads="1"/>
            </p:cNvSpPr>
            <p:nvPr/>
          </p:nvSpPr>
          <p:spPr bwMode="auto">
            <a:xfrm>
              <a:off x="1872" y="3161"/>
              <a:ext cx="2928" cy="4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</a:rPr>
                <a:t>病毒分离、细菌培养</a:t>
              </a:r>
              <a:endParaRPr kumimoji="0" lang="zh-CN" alt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 spd="slow">
    <p:randomBar dir="vert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剪去对角 3"/>
          <p:cNvSpPr/>
          <p:nvPr>
            <p:custDataLst>
              <p:tags r:id="rId1"/>
            </p:custDataLst>
          </p:nvPr>
        </p:nvSpPr>
        <p:spPr>
          <a:xfrm>
            <a:off x="661194" y="1715770"/>
            <a:ext cx="10870565" cy="4257675"/>
          </a:xfrm>
          <a:prstGeom prst="snip2DiagRect">
            <a:avLst>
              <a:gd name="adj1" fmla="val 0"/>
              <a:gd name="adj2" fmla="val 4623"/>
            </a:avLst>
          </a:prstGeom>
          <a:noFill/>
          <a:ln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隶书" panose="02010509060101010101" pitchFamily="49" charset="-122"/>
              <a:ea typeface="隶书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23" name="Title 6"/>
          <p:cNvSpPr txBox="1"/>
          <p:nvPr>
            <p:custDataLst>
              <p:tags r:id="rId2"/>
            </p:custDataLst>
          </p:nvPr>
        </p:nvSpPr>
        <p:spPr>
          <a:xfrm>
            <a:off x="231407" y="97384"/>
            <a:ext cx="1780726" cy="503984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none" lIns="72000" tIns="36195" rIns="72000" bIns="36195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lang="zh-CN" altLang="en-US"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六</a:t>
            </a:r>
            <a:r>
              <a:rPr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</a:t>
            </a:r>
            <a:r>
              <a:rPr lang="zh-CN" altLang="en-US"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治疗</a:t>
            </a:r>
            <a:endParaRPr sz="2800" b="1" spc="388" dirty="0">
              <a:ln w="3175">
                <a:noFill/>
                <a:prstDash val="dash"/>
              </a:ln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69975" y="2345055"/>
            <a:ext cx="6516370" cy="1950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 fontAlgn="auto">
              <a:lnSpc>
                <a:spcPct val="150000"/>
              </a:lnSpc>
            </a:pPr>
            <a:r>
              <a:rPr lang="zh-CN" altLang="en-US" sz="2800" b="1" spc="388" dirty="0">
                <a:ln w="3175">
                  <a:noFill/>
                  <a:prstDash val="dash"/>
                </a:ln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 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目前尚无特效的抗病毒药物，以对症处理为主。确定有细菌感染者可选用抗生素治疗。 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 spd="slow">
    <p:randomBar dir="vert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剪去对角 3"/>
          <p:cNvSpPr/>
          <p:nvPr>
            <p:custDataLst>
              <p:tags r:id="rId1"/>
            </p:custDataLst>
          </p:nvPr>
        </p:nvSpPr>
        <p:spPr>
          <a:xfrm>
            <a:off x="661194" y="1715770"/>
            <a:ext cx="10870565" cy="4257675"/>
          </a:xfrm>
          <a:prstGeom prst="snip2DiagRect">
            <a:avLst>
              <a:gd name="adj1" fmla="val 0"/>
              <a:gd name="adj2" fmla="val 4623"/>
            </a:avLst>
          </a:prstGeom>
          <a:noFill/>
          <a:ln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隶书" panose="02010509060101010101" pitchFamily="49" charset="-122"/>
              <a:ea typeface="隶书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23" name="Title 6"/>
          <p:cNvSpPr txBox="1"/>
          <p:nvPr>
            <p:custDataLst>
              <p:tags r:id="rId2"/>
            </p:custDataLst>
          </p:nvPr>
        </p:nvSpPr>
        <p:spPr>
          <a:xfrm>
            <a:off x="231407" y="97384"/>
            <a:ext cx="2570480" cy="502920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none" lIns="72000" tIns="36195" rIns="72000" bIns="36195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三、常用卧位</a:t>
            </a:r>
            <a:endParaRPr sz="2800" b="1" spc="388" dirty="0">
              <a:ln w="3175">
                <a:noFill/>
                <a:prstDash val="dash"/>
              </a:ln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grpSp>
        <p:nvGrpSpPr>
          <p:cNvPr id="3" name="组合 67604"/>
          <p:cNvGrpSpPr/>
          <p:nvPr/>
        </p:nvGrpSpPr>
        <p:grpSpPr bwMode="auto">
          <a:xfrm>
            <a:off x="985601" y="3113088"/>
            <a:ext cx="3127375" cy="2763837"/>
            <a:chOff x="768" y="2081"/>
            <a:chExt cx="1879" cy="1741"/>
          </a:xfrm>
        </p:grpSpPr>
        <p:sp>
          <p:nvSpPr>
            <p:cNvPr id="6" name="圆角矩形 67587"/>
            <p:cNvSpPr>
              <a:spLocks noChangeArrowheads="1"/>
            </p:cNvSpPr>
            <p:nvPr/>
          </p:nvSpPr>
          <p:spPr bwMode="auto">
            <a:xfrm>
              <a:off x="768" y="2142"/>
              <a:ext cx="1440" cy="1680"/>
            </a:xfrm>
            <a:prstGeom prst="roundRect">
              <a:avLst>
                <a:gd name="adj" fmla="val 16667"/>
              </a:avLst>
            </a:prstGeom>
            <a:noFill/>
            <a:ln w="38100">
              <a:solidFill>
                <a:srgbClr val="B2B2B2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" name="文本框 67588"/>
            <p:cNvSpPr txBox="1">
              <a:spLocks noChangeArrowheads="1"/>
            </p:cNvSpPr>
            <p:nvPr/>
          </p:nvSpPr>
          <p:spPr bwMode="auto">
            <a:xfrm>
              <a:off x="768" y="2323"/>
              <a:ext cx="1372" cy="9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</a:rPr>
                <a:t>对症治疗：一般对症处理为主，戒烟、酒，多休息、多饮水，保持室内空气流通，防止继发感染。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8" name="任意多边形 67589"/>
            <p:cNvSpPr>
              <a:spLocks noChangeArrowheads="1"/>
            </p:cNvSpPr>
            <p:nvPr/>
          </p:nvSpPr>
          <p:spPr bwMode="auto">
            <a:xfrm>
              <a:off x="2078" y="2081"/>
              <a:ext cx="569" cy="782"/>
            </a:xfrm>
            <a:custGeom>
              <a:avLst/>
              <a:gdLst>
                <a:gd name="T0" fmla="*/ 580 w 580"/>
                <a:gd name="T1" fmla="*/ 0 h 798"/>
                <a:gd name="T2" fmla="*/ 578 w 580"/>
                <a:gd name="T3" fmla="*/ 90 h 798"/>
                <a:gd name="T4" fmla="*/ 568 w 580"/>
                <a:gd name="T5" fmla="*/ 174 h 798"/>
                <a:gd name="T6" fmla="*/ 552 w 580"/>
                <a:gd name="T7" fmla="*/ 252 h 798"/>
                <a:gd name="T8" fmla="*/ 526 w 580"/>
                <a:gd name="T9" fmla="*/ 324 h 798"/>
                <a:gd name="T10" fmla="*/ 494 w 580"/>
                <a:gd name="T11" fmla="*/ 390 h 798"/>
                <a:gd name="T12" fmla="*/ 452 w 580"/>
                <a:gd name="T13" fmla="*/ 450 h 798"/>
                <a:gd name="T14" fmla="*/ 402 w 580"/>
                <a:gd name="T15" fmla="*/ 508 h 798"/>
                <a:gd name="T16" fmla="*/ 342 w 580"/>
                <a:gd name="T17" fmla="*/ 560 h 798"/>
                <a:gd name="T18" fmla="*/ 270 w 580"/>
                <a:gd name="T19" fmla="*/ 610 h 798"/>
                <a:gd name="T20" fmla="*/ 188 w 580"/>
                <a:gd name="T21" fmla="*/ 656 h 798"/>
                <a:gd name="T22" fmla="*/ 188 w 580"/>
                <a:gd name="T23" fmla="*/ 798 h 798"/>
                <a:gd name="T24" fmla="*/ 0 w 580"/>
                <a:gd name="T25" fmla="*/ 514 h 798"/>
                <a:gd name="T26" fmla="*/ 188 w 580"/>
                <a:gd name="T27" fmla="*/ 230 h 798"/>
                <a:gd name="T28" fmla="*/ 188 w 580"/>
                <a:gd name="T29" fmla="*/ 372 h 798"/>
                <a:gd name="T30" fmla="*/ 224 w 580"/>
                <a:gd name="T31" fmla="*/ 368 h 798"/>
                <a:gd name="T32" fmla="*/ 264 w 580"/>
                <a:gd name="T33" fmla="*/ 356 h 798"/>
                <a:gd name="T34" fmla="*/ 306 w 580"/>
                <a:gd name="T35" fmla="*/ 336 h 798"/>
                <a:gd name="T36" fmla="*/ 348 w 580"/>
                <a:gd name="T37" fmla="*/ 310 h 798"/>
                <a:gd name="T38" fmla="*/ 392 w 580"/>
                <a:gd name="T39" fmla="*/ 280 h 798"/>
                <a:gd name="T40" fmla="*/ 432 w 580"/>
                <a:gd name="T41" fmla="*/ 246 h 798"/>
                <a:gd name="T42" fmla="*/ 472 w 580"/>
                <a:gd name="T43" fmla="*/ 208 h 798"/>
                <a:gd name="T44" fmla="*/ 506 w 580"/>
                <a:gd name="T45" fmla="*/ 166 h 798"/>
                <a:gd name="T46" fmla="*/ 536 w 580"/>
                <a:gd name="T47" fmla="*/ 124 h 798"/>
                <a:gd name="T48" fmla="*/ 558 w 580"/>
                <a:gd name="T49" fmla="*/ 82 h 798"/>
                <a:gd name="T50" fmla="*/ 574 w 580"/>
                <a:gd name="T51" fmla="*/ 40 h 798"/>
                <a:gd name="T52" fmla="*/ 578 w 580"/>
                <a:gd name="T53" fmla="*/ 0 h 798"/>
                <a:gd name="T54" fmla="*/ 580 w 580"/>
                <a:gd name="T55" fmla="*/ 0 h 798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580"/>
                <a:gd name="T85" fmla="*/ 0 h 798"/>
                <a:gd name="T86" fmla="*/ 580 w 580"/>
                <a:gd name="T87" fmla="*/ 798 h 798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580" h="798">
                  <a:moveTo>
                    <a:pt x="580" y="0"/>
                  </a:moveTo>
                  <a:lnTo>
                    <a:pt x="578" y="90"/>
                  </a:lnTo>
                  <a:lnTo>
                    <a:pt x="568" y="174"/>
                  </a:lnTo>
                  <a:lnTo>
                    <a:pt x="552" y="252"/>
                  </a:lnTo>
                  <a:lnTo>
                    <a:pt x="526" y="324"/>
                  </a:lnTo>
                  <a:lnTo>
                    <a:pt x="494" y="390"/>
                  </a:lnTo>
                  <a:lnTo>
                    <a:pt x="452" y="450"/>
                  </a:lnTo>
                  <a:lnTo>
                    <a:pt x="402" y="508"/>
                  </a:lnTo>
                  <a:lnTo>
                    <a:pt x="342" y="560"/>
                  </a:lnTo>
                  <a:lnTo>
                    <a:pt x="270" y="610"/>
                  </a:lnTo>
                  <a:lnTo>
                    <a:pt x="188" y="656"/>
                  </a:lnTo>
                  <a:lnTo>
                    <a:pt x="188" y="798"/>
                  </a:lnTo>
                  <a:lnTo>
                    <a:pt x="0" y="514"/>
                  </a:lnTo>
                  <a:lnTo>
                    <a:pt x="188" y="230"/>
                  </a:lnTo>
                  <a:lnTo>
                    <a:pt x="188" y="372"/>
                  </a:lnTo>
                  <a:lnTo>
                    <a:pt x="224" y="368"/>
                  </a:lnTo>
                  <a:lnTo>
                    <a:pt x="264" y="356"/>
                  </a:lnTo>
                  <a:lnTo>
                    <a:pt x="306" y="336"/>
                  </a:lnTo>
                  <a:lnTo>
                    <a:pt x="348" y="310"/>
                  </a:lnTo>
                  <a:lnTo>
                    <a:pt x="392" y="280"/>
                  </a:lnTo>
                  <a:lnTo>
                    <a:pt x="432" y="246"/>
                  </a:lnTo>
                  <a:lnTo>
                    <a:pt x="472" y="208"/>
                  </a:lnTo>
                  <a:lnTo>
                    <a:pt x="506" y="166"/>
                  </a:lnTo>
                  <a:lnTo>
                    <a:pt x="536" y="124"/>
                  </a:lnTo>
                  <a:lnTo>
                    <a:pt x="558" y="82"/>
                  </a:lnTo>
                  <a:lnTo>
                    <a:pt x="574" y="40"/>
                  </a:lnTo>
                  <a:lnTo>
                    <a:pt x="578" y="0"/>
                  </a:lnTo>
                  <a:lnTo>
                    <a:pt x="580" y="0"/>
                  </a:lnTo>
                  <a:close/>
                </a:path>
              </a:pathLst>
            </a:custGeom>
            <a:gradFill rotWithShape="1">
              <a:gsLst>
                <a:gs pos="0">
                  <a:srgbClr val="FF9966"/>
                </a:gs>
                <a:gs pos="100000">
                  <a:srgbClr val="FFBE9E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9" name="组合 67606"/>
          <p:cNvGrpSpPr/>
          <p:nvPr/>
        </p:nvGrpSpPr>
        <p:grpSpPr bwMode="auto">
          <a:xfrm>
            <a:off x="3124200" y="1676400"/>
            <a:ext cx="2998788" cy="1601788"/>
            <a:chOff x="1968" y="1056"/>
            <a:chExt cx="1889" cy="1009"/>
          </a:xfrm>
        </p:grpSpPr>
        <p:grpSp>
          <p:nvGrpSpPr>
            <p:cNvPr id="10" name="组合 67592"/>
            <p:cNvGrpSpPr/>
            <p:nvPr/>
          </p:nvGrpSpPr>
          <p:grpSpPr bwMode="auto">
            <a:xfrm>
              <a:off x="1968" y="1056"/>
              <a:ext cx="1889" cy="1009"/>
              <a:chOff x="1997" y="1314"/>
              <a:chExt cx="1889" cy="1009"/>
            </a:xfrm>
          </p:grpSpPr>
          <p:grpSp>
            <p:nvGrpSpPr>
              <p:cNvPr id="12" name="组合 67593"/>
              <p:cNvGrpSpPr/>
              <p:nvPr/>
            </p:nvGrpSpPr>
            <p:grpSpPr bwMode="auto">
              <a:xfrm>
                <a:off x="1997" y="1404"/>
                <a:ext cx="1889" cy="919"/>
                <a:chOff x="1973" y="1027"/>
                <a:chExt cx="1926" cy="937"/>
              </a:xfrm>
            </p:grpSpPr>
            <p:sp>
              <p:nvSpPr>
                <p:cNvPr id="17" name="椭圆 67594"/>
                <p:cNvSpPr>
                  <a:spLocks noChangeArrowheads="1"/>
                </p:cNvSpPr>
                <p:nvPr/>
              </p:nvSpPr>
              <p:spPr bwMode="auto">
                <a:xfrm>
                  <a:off x="1994" y="1057"/>
                  <a:ext cx="1905" cy="90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3B5AB1"/>
                    </a:gs>
                    <a:gs pos="100000">
                      <a:srgbClr val="1D2C56"/>
                    </a:gs>
                  </a:gsLst>
                  <a:lin ang="27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66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18" name="椭圆 67595"/>
                <p:cNvSpPr>
                  <a:spLocks noChangeArrowheads="1"/>
                </p:cNvSpPr>
                <p:nvPr/>
              </p:nvSpPr>
              <p:spPr bwMode="auto">
                <a:xfrm>
                  <a:off x="1973" y="1027"/>
                  <a:ext cx="1905" cy="90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A8B6DC"/>
                    </a:gs>
                    <a:gs pos="100000">
                      <a:srgbClr val="3B5AB1"/>
                    </a:gs>
                  </a:gsLst>
                  <a:lin ang="27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66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</p:grpSp>
          <p:sp>
            <p:nvSpPr>
              <p:cNvPr id="13" name="椭圆 67596"/>
              <p:cNvSpPr>
                <a:spLocks noChangeArrowheads="1"/>
              </p:cNvSpPr>
              <p:nvPr/>
            </p:nvSpPr>
            <p:spPr bwMode="auto">
              <a:xfrm>
                <a:off x="2086" y="1314"/>
                <a:ext cx="1691" cy="845"/>
              </a:xfrm>
              <a:prstGeom prst="ellipse">
                <a:avLst/>
              </a:prstGeom>
              <a:gradFill rotWithShape="1">
                <a:gsLst>
                  <a:gs pos="0">
                    <a:srgbClr val="194C60"/>
                  </a:gs>
                  <a:gs pos="100000">
                    <a:srgbClr val="36A4D0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66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4" name="椭圆 67597"/>
              <p:cNvSpPr>
                <a:spLocks noChangeArrowheads="1"/>
              </p:cNvSpPr>
              <p:nvPr/>
            </p:nvSpPr>
            <p:spPr bwMode="auto">
              <a:xfrm>
                <a:off x="2108" y="1319"/>
                <a:ext cx="1650" cy="824"/>
              </a:xfrm>
              <a:prstGeom prst="ellipse">
                <a:avLst/>
              </a:prstGeom>
              <a:gradFill rotWithShape="1">
                <a:gsLst>
                  <a:gs pos="0">
                    <a:srgbClr val="36A4D0">
                      <a:alpha val="0"/>
                    </a:srgbClr>
                  </a:gs>
                  <a:gs pos="100000">
                    <a:srgbClr val="B9DFEF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66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5" name="椭圆 67598"/>
              <p:cNvSpPr>
                <a:spLocks noChangeArrowheads="1"/>
              </p:cNvSpPr>
              <p:nvPr/>
            </p:nvSpPr>
            <p:spPr bwMode="auto">
              <a:xfrm>
                <a:off x="2125" y="1327"/>
                <a:ext cx="1570" cy="770"/>
              </a:xfrm>
              <a:prstGeom prst="ellipse">
                <a:avLst/>
              </a:prstGeom>
              <a:gradFill rotWithShape="1">
                <a:gsLst>
                  <a:gs pos="0">
                    <a:srgbClr val="2B82A5"/>
                  </a:gs>
                  <a:gs pos="100000">
                    <a:srgbClr val="36A4D0">
                      <a:alpha val="48000"/>
                    </a:srgb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66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6" name="椭圆 67599"/>
              <p:cNvSpPr>
                <a:spLocks noChangeArrowheads="1"/>
              </p:cNvSpPr>
              <p:nvPr/>
            </p:nvSpPr>
            <p:spPr bwMode="auto">
              <a:xfrm>
                <a:off x="2208" y="1344"/>
                <a:ext cx="1382" cy="624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36A4D0">
                      <a:alpha val="37999"/>
                    </a:srgb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66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11" name="文本框 67600"/>
            <p:cNvSpPr txBox="1">
              <a:spLocks noChangeArrowheads="1"/>
            </p:cNvSpPr>
            <p:nvPr/>
          </p:nvSpPr>
          <p:spPr bwMode="auto">
            <a:xfrm>
              <a:off x="2569" y="1182"/>
              <a:ext cx="627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</a:rPr>
                <a:t>治疗</a:t>
              </a:r>
              <a:endParaRPr kumimoji="0" lang="en-US" altLang="zh-CN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19" name="组合 67605"/>
          <p:cNvGrpSpPr/>
          <p:nvPr/>
        </p:nvGrpSpPr>
        <p:grpSpPr bwMode="auto">
          <a:xfrm>
            <a:off x="5948703" y="3168650"/>
            <a:ext cx="2286000" cy="2749550"/>
            <a:chOff x="3552" y="2142"/>
            <a:chExt cx="1440" cy="1732"/>
          </a:xfrm>
        </p:grpSpPr>
        <p:sp>
          <p:nvSpPr>
            <p:cNvPr id="20" name="圆角矩形 67586"/>
            <p:cNvSpPr>
              <a:spLocks noChangeArrowheads="1"/>
            </p:cNvSpPr>
            <p:nvPr/>
          </p:nvSpPr>
          <p:spPr bwMode="auto">
            <a:xfrm>
              <a:off x="3552" y="2142"/>
              <a:ext cx="1440" cy="1680"/>
            </a:xfrm>
            <a:prstGeom prst="roundRect">
              <a:avLst>
                <a:gd name="adj" fmla="val 16667"/>
              </a:avLst>
            </a:prstGeom>
            <a:noFill/>
            <a:ln w="38100">
              <a:solidFill>
                <a:srgbClr val="B2B2B2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1" name="文本框 67602"/>
            <p:cNvSpPr txBox="1">
              <a:spLocks noChangeArrowheads="1"/>
            </p:cNvSpPr>
            <p:nvPr/>
          </p:nvSpPr>
          <p:spPr bwMode="auto">
            <a:xfrm>
              <a:off x="3688" y="2246"/>
              <a:ext cx="1284" cy="1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</a:rPr>
                <a:t>用药治疗：</a:t>
              </a: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</a:rPr>
                <a:t>1.</a:t>
              </a:r>
              <a:r>
                <a: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</a:rPr>
                <a:t>西药治疗：</a:t>
              </a: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</a:rPr>
                <a:t>解热镇痛药、1%伪麻黄碱滴鼻、抗菌药物、抗病毒药物</a:t>
              </a: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</a:rPr>
                <a:t>2.</a:t>
              </a:r>
              <a:r>
                <a: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</a:rPr>
                <a:t>中药治疗：板蓝根冲剂、双黄连口服液</a:t>
              </a: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22" name="任意多边形 67591"/>
          <p:cNvSpPr>
            <a:spLocks noChangeArrowheads="1"/>
          </p:cNvSpPr>
          <p:nvPr/>
        </p:nvSpPr>
        <p:spPr bwMode="auto">
          <a:xfrm flipH="1">
            <a:off x="4951413" y="3303588"/>
            <a:ext cx="903287" cy="1241425"/>
          </a:xfrm>
          <a:custGeom>
            <a:avLst/>
            <a:gdLst>
              <a:gd name="T0" fmla="*/ 580 w 580"/>
              <a:gd name="T1" fmla="*/ 0 h 798"/>
              <a:gd name="T2" fmla="*/ 578 w 580"/>
              <a:gd name="T3" fmla="*/ 90 h 798"/>
              <a:gd name="T4" fmla="*/ 568 w 580"/>
              <a:gd name="T5" fmla="*/ 174 h 798"/>
              <a:gd name="T6" fmla="*/ 552 w 580"/>
              <a:gd name="T7" fmla="*/ 252 h 798"/>
              <a:gd name="T8" fmla="*/ 526 w 580"/>
              <a:gd name="T9" fmla="*/ 324 h 798"/>
              <a:gd name="T10" fmla="*/ 494 w 580"/>
              <a:gd name="T11" fmla="*/ 390 h 798"/>
              <a:gd name="T12" fmla="*/ 452 w 580"/>
              <a:gd name="T13" fmla="*/ 450 h 798"/>
              <a:gd name="T14" fmla="*/ 402 w 580"/>
              <a:gd name="T15" fmla="*/ 508 h 798"/>
              <a:gd name="T16" fmla="*/ 342 w 580"/>
              <a:gd name="T17" fmla="*/ 560 h 798"/>
              <a:gd name="T18" fmla="*/ 270 w 580"/>
              <a:gd name="T19" fmla="*/ 610 h 798"/>
              <a:gd name="T20" fmla="*/ 188 w 580"/>
              <a:gd name="T21" fmla="*/ 656 h 798"/>
              <a:gd name="T22" fmla="*/ 188 w 580"/>
              <a:gd name="T23" fmla="*/ 798 h 798"/>
              <a:gd name="T24" fmla="*/ 0 w 580"/>
              <a:gd name="T25" fmla="*/ 514 h 798"/>
              <a:gd name="T26" fmla="*/ 188 w 580"/>
              <a:gd name="T27" fmla="*/ 230 h 798"/>
              <a:gd name="T28" fmla="*/ 188 w 580"/>
              <a:gd name="T29" fmla="*/ 372 h 798"/>
              <a:gd name="T30" fmla="*/ 224 w 580"/>
              <a:gd name="T31" fmla="*/ 368 h 798"/>
              <a:gd name="T32" fmla="*/ 264 w 580"/>
              <a:gd name="T33" fmla="*/ 356 h 798"/>
              <a:gd name="T34" fmla="*/ 306 w 580"/>
              <a:gd name="T35" fmla="*/ 336 h 798"/>
              <a:gd name="T36" fmla="*/ 348 w 580"/>
              <a:gd name="T37" fmla="*/ 310 h 798"/>
              <a:gd name="T38" fmla="*/ 392 w 580"/>
              <a:gd name="T39" fmla="*/ 280 h 798"/>
              <a:gd name="T40" fmla="*/ 432 w 580"/>
              <a:gd name="T41" fmla="*/ 246 h 798"/>
              <a:gd name="T42" fmla="*/ 472 w 580"/>
              <a:gd name="T43" fmla="*/ 208 h 798"/>
              <a:gd name="T44" fmla="*/ 506 w 580"/>
              <a:gd name="T45" fmla="*/ 166 h 798"/>
              <a:gd name="T46" fmla="*/ 536 w 580"/>
              <a:gd name="T47" fmla="*/ 124 h 798"/>
              <a:gd name="T48" fmla="*/ 558 w 580"/>
              <a:gd name="T49" fmla="*/ 82 h 798"/>
              <a:gd name="T50" fmla="*/ 574 w 580"/>
              <a:gd name="T51" fmla="*/ 40 h 798"/>
              <a:gd name="T52" fmla="*/ 578 w 580"/>
              <a:gd name="T53" fmla="*/ 0 h 798"/>
              <a:gd name="T54" fmla="*/ 580 w 580"/>
              <a:gd name="T55" fmla="*/ 0 h 798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w 580"/>
              <a:gd name="T85" fmla="*/ 0 h 798"/>
              <a:gd name="T86" fmla="*/ 580 w 580"/>
              <a:gd name="T87" fmla="*/ 798 h 798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T84" t="T85" r="T86" b="T87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rgbClr val="3B5AB1"/>
              </a:gs>
              <a:gs pos="100000">
                <a:srgbClr val="C1CBE6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randomBar dir="vert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剪去对角 3"/>
          <p:cNvSpPr/>
          <p:nvPr>
            <p:custDataLst>
              <p:tags r:id="rId1"/>
            </p:custDataLst>
          </p:nvPr>
        </p:nvSpPr>
        <p:spPr>
          <a:xfrm>
            <a:off x="661194" y="1715770"/>
            <a:ext cx="10870565" cy="4257675"/>
          </a:xfrm>
          <a:prstGeom prst="snip2DiagRect">
            <a:avLst>
              <a:gd name="adj1" fmla="val 0"/>
              <a:gd name="adj2" fmla="val 4623"/>
            </a:avLst>
          </a:prstGeom>
          <a:noFill/>
          <a:ln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隶书" panose="02010509060101010101" pitchFamily="49" charset="-122"/>
              <a:ea typeface="隶书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23" name="Title 6"/>
          <p:cNvSpPr txBox="1"/>
          <p:nvPr>
            <p:custDataLst>
              <p:tags r:id="rId2"/>
            </p:custDataLst>
          </p:nvPr>
        </p:nvSpPr>
        <p:spPr>
          <a:xfrm>
            <a:off x="231407" y="97384"/>
            <a:ext cx="1780726" cy="503984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none" lIns="72000" tIns="36195" rIns="72000" bIns="36195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lang="zh-CN" altLang="en-US"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一</a:t>
            </a:r>
            <a:r>
              <a:rPr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</a:t>
            </a:r>
            <a:r>
              <a:rPr lang="zh-CN" altLang="en-US"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概述</a:t>
            </a:r>
            <a:endParaRPr sz="2800" b="1" spc="388" dirty="0">
              <a:ln w="3175">
                <a:noFill/>
                <a:prstDash val="dash"/>
              </a:ln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-548640" y="1649412"/>
            <a:ext cx="8636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36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457200" algn="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914400" algn="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1371600" algn="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1828800" algn="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zh-CN" altLang="en-US" dirty="0">
                <a:solidFill>
                  <a:srgbClr val="00002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急性气管-支气管炎：</a:t>
            </a:r>
            <a:endParaRPr lang="zh-CN" altLang="en-US" dirty="0">
              <a:solidFill>
                <a:srgbClr val="000020"/>
              </a:solidFill>
              <a:ea typeface="宋体" panose="02010600030101010101" pitchFamily="2" charset="-122"/>
            </a:endParaRP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1482606" y="2858770"/>
            <a:ext cx="8786812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zh-CN" altLang="en-US" sz="3200" b="1" dirty="0">
              <a:solidFill>
                <a:srgbClr val="00002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dirty="0">
                <a:solidFill>
                  <a:srgbClr val="000066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    是由感染、物理、化学刺激或过敏等因素引起的气管-支气管粘膜的急性炎症。 </a:t>
            </a:r>
            <a:endParaRPr lang="zh-CN" altLang="en-US" sz="3200" b="1" dirty="0">
              <a:solidFill>
                <a:srgbClr val="000066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</p:spTree>
  </p:cSld>
  <p:clrMapOvr>
    <a:masterClrMapping/>
  </p:clrMapOvr>
  <p:transition spd="slow">
    <p:randomBar dir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9784873da7d5dd939555a422eff551ceed9e77a644dba-7A8xtg"/>
          <p:cNvPicPr>
            <a:picLocks noChangeAspect="1"/>
          </p:cNvPicPr>
          <p:nvPr/>
        </p:nvPicPr>
        <p:blipFill>
          <a:blip r:embed="rId1"/>
          <a:srcRect l="12780" t="2600" r="33949" b="13746"/>
          <a:stretch>
            <a:fillRect/>
          </a:stretch>
        </p:blipFill>
        <p:spPr>
          <a:xfrm>
            <a:off x="-15875" y="19685"/>
            <a:ext cx="3674110" cy="686562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09855" y="132715"/>
            <a:ext cx="3422650" cy="6640195"/>
          </a:xfrm>
          <a:prstGeom prst="rect">
            <a:avLst/>
          </a:prstGeom>
          <a:solidFill>
            <a:schemeClr val="bg1"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984250" y="1511935"/>
            <a:ext cx="1452880" cy="3046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600" b="1">
                <a:solidFill>
                  <a:srgbClr val="5A84AF"/>
                </a:solidFill>
                <a:latin typeface="黑体" panose="02010609060101010101" charset="-122"/>
                <a:ea typeface="黑体" panose="02010609060101010101" charset="-122"/>
              </a:rPr>
              <a:t>目</a:t>
            </a:r>
            <a:endParaRPr lang="zh-CN" altLang="en-US" sz="9600" b="1">
              <a:solidFill>
                <a:srgbClr val="5A84AF"/>
              </a:solidFill>
              <a:latin typeface="黑体" panose="02010609060101010101" charset="-122"/>
              <a:ea typeface="黑体" panose="02010609060101010101" charset="-122"/>
            </a:endParaRPr>
          </a:p>
          <a:p>
            <a:r>
              <a:rPr lang="zh-CN" altLang="en-US" sz="9600" b="1">
                <a:solidFill>
                  <a:srgbClr val="5A84AF"/>
                </a:solidFill>
                <a:latin typeface="黑体" panose="02010609060101010101" charset="-122"/>
                <a:ea typeface="黑体" panose="02010609060101010101" charset="-122"/>
              </a:rPr>
              <a:t>录</a:t>
            </a:r>
            <a:endParaRPr lang="zh-CN" altLang="en-US" sz="9600" b="1">
              <a:solidFill>
                <a:srgbClr val="5A84AF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grpSp>
        <p:nvGrpSpPr>
          <p:cNvPr id="17" name="组合 16"/>
          <p:cNvGrpSpPr/>
          <p:nvPr>
            <p:custDataLst>
              <p:tags r:id="rId2"/>
            </p:custDataLst>
          </p:nvPr>
        </p:nvGrpSpPr>
        <p:grpSpPr>
          <a:xfrm>
            <a:off x="3968022" y="1644382"/>
            <a:ext cx="3498580" cy="540000"/>
            <a:chOff x="1397186" y="3857714"/>
            <a:chExt cx="4055189" cy="549605"/>
          </a:xfrm>
        </p:grpSpPr>
        <p:sp>
          <p:nvSpPr>
            <p:cNvPr id="54" name="_14"/>
            <p:cNvSpPr txBox="1">
              <a:spLocks noChangeArrowheads="1"/>
            </p:cNvSpPr>
            <p:nvPr>
              <p:custDataLst>
                <p:tags r:id="rId3"/>
              </p:custDataLst>
            </p:nvPr>
          </p:nvSpPr>
          <p:spPr bwMode="auto">
            <a:xfrm>
              <a:off x="1397186" y="3857714"/>
              <a:ext cx="1123680" cy="549605"/>
            </a:xfrm>
            <a:prstGeom prst="rect">
              <a:avLst/>
            </a:prstGeom>
            <a:solidFill>
              <a:srgbClr val="8EC0B9"/>
            </a:solidFill>
            <a:ln w="9525">
              <a:noFill/>
              <a:miter lim="800000"/>
            </a:ln>
            <a:effectLst/>
          </p:spPr>
          <p:txBody>
            <a:bodyPr vert="horz" wrap="square" lIns="68567" tIns="34283" rIns="68567" bIns="34283" numCol="1" anchor="ctr" anchorCtr="0" compatLnSpc="1"/>
            <a:lstStyle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+mj-lt"/>
                  <a:ea typeface="+mj-ea"/>
                  <a:cs typeface="+mj-cs"/>
                </a:defRPr>
              </a:lvl1pPr>
              <a:lvl2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algn="ctr"/>
              <a:r>
                <a:rPr lang="zh-CN" altLang="en-US" sz="1800" dirty="0" smtClean="0">
                  <a:solidFill>
                    <a:schemeClr val="bg1"/>
                  </a:solidFill>
                  <a:uFillTx/>
                  <a:latin typeface="华文细黑" panose="02010600040101010101" charset="-122"/>
                  <a:ea typeface="字魂70号-灵悦黑体"/>
                  <a:sym typeface="华文细黑" panose="02010600040101010101" charset="-122"/>
                </a:rPr>
                <a:t>项目</a:t>
              </a:r>
              <a:r>
                <a:rPr lang="zh-CN" altLang="en-US" sz="1800" dirty="0" smtClean="0">
                  <a:solidFill>
                    <a:schemeClr val="bg1"/>
                  </a:solidFill>
                  <a:uFillTx/>
                  <a:latin typeface="华文细黑" panose="02010600040101010101" charset="-122"/>
                  <a:ea typeface="字魂70号-灵悦黑体"/>
                  <a:sym typeface="华文细黑" panose="02010600040101010101" charset="-122"/>
                </a:rPr>
                <a:t>一</a:t>
              </a:r>
              <a:endParaRPr lang="zh-CN" altLang="en-US" sz="1800" dirty="0">
                <a:solidFill>
                  <a:schemeClr val="bg1"/>
                </a:solidFill>
                <a:uFillTx/>
                <a:latin typeface="华文细黑" panose="02010600040101010101" charset="-122"/>
                <a:ea typeface="字魂70号-灵悦黑体"/>
                <a:sym typeface="华文细黑" panose="02010600040101010101" charset="-122"/>
              </a:endParaRPr>
            </a:p>
          </p:txBody>
        </p:sp>
        <p:sp>
          <p:nvSpPr>
            <p:cNvPr id="55" name="矩形 54"/>
            <p:cNvSpPr/>
            <p:nvPr>
              <p:custDataLst>
                <p:tags r:id="rId4"/>
              </p:custDataLst>
            </p:nvPr>
          </p:nvSpPr>
          <p:spPr bwMode="auto">
            <a:xfrm>
              <a:off x="2597287" y="3857714"/>
              <a:ext cx="2855088" cy="549605"/>
            </a:xfrm>
            <a:prstGeom prst="rect">
              <a:avLst/>
            </a:prstGeom>
            <a:noFill/>
            <a:ln w="19050">
              <a:solidFill>
                <a:srgbClr val="8EC0B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spcBef>
                  <a:spcPct val="50000"/>
                </a:spcBef>
              </a:pPr>
              <a:r>
                <a:rPr lang="zh-CN" altLang="en-US" sz="1600" b="1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+mn-ea"/>
                </a:rPr>
                <a:t>问诊与常见</a:t>
              </a:r>
              <a:r>
                <a:rPr lang="zh-CN" altLang="en-US" sz="1600" b="1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+mn-ea"/>
                </a:rPr>
                <a:t>症状</a:t>
              </a:r>
              <a:endParaRPr lang="zh-CN" altLang="en-US" sz="16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+mn-ea"/>
              </a:endParaRPr>
            </a:p>
          </p:txBody>
        </p:sp>
      </p:grpSp>
      <p:grpSp>
        <p:nvGrpSpPr>
          <p:cNvPr id="18" name="组合 17"/>
          <p:cNvGrpSpPr/>
          <p:nvPr>
            <p:custDataLst>
              <p:tags r:id="rId5"/>
            </p:custDataLst>
          </p:nvPr>
        </p:nvGrpSpPr>
        <p:grpSpPr>
          <a:xfrm>
            <a:off x="7990570" y="1644382"/>
            <a:ext cx="3698922" cy="540000"/>
            <a:chOff x="1397186" y="3857714"/>
            <a:chExt cx="4225649" cy="549605"/>
          </a:xfrm>
        </p:grpSpPr>
        <p:sp>
          <p:nvSpPr>
            <p:cNvPr id="20" name="_14"/>
            <p:cNvSpPr txBox="1">
              <a:spLocks noChangeArrowheads="1"/>
            </p:cNvSpPr>
            <p:nvPr>
              <p:custDataLst>
                <p:tags r:id="rId6"/>
              </p:custDataLst>
            </p:nvPr>
          </p:nvSpPr>
          <p:spPr bwMode="auto">
            <a:xfrm>
              <a:off x="1397186" y="3857714"/>
              <a:ext cx="1123680" cy="549605"/>
            </a:xfrm>
            <a:prstGeom prst="rect">
              <a:avLst/>
            </a:prstGeom>
            <a:solidFill>
              <a:srgbClr val="F3B96D"/>
            </a:solidFill>
            <a:ln w="9525">
              <a:solidFill>
                <a:srgbClr val="F3B96D"/>
              </a:solidFill>
              <a:miter lim="800000"/>
            </a:ln>
            <a:effectLst/>
          </p:spPr>
          <p:txBody>
            <a:bodyPr vert="horz" wrap="square" lIns="68567" tIns="34283" rIns="68567" bIns="34283" numCol="1" anchor="ctr" anchorCtr="0" compatLnSpc="1"/>
            <a:lstStyle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+mj-lt"/>
                  <a:ea typeface="+mj-ea"/>
                  <a:cs typeface="+mj-cs"/>
                </a:defRPr>
              </a:lvl1pPr>
              <a:lvl2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algn="ctr"/>
              <a:r>
                <a:rPr lang="zh-CN" altLang="en-US" sz="1800" dirty="0" smtClean="0">
                  <a:solidFill>
                    <a:schemeClr val="bg1"/>
                  </a:solidFill>
                  <a:uFillTx/>
                  <a:latin typeface="华文细黑" panose="02010600040101010101" charset="-122"/>
                  <a:ea typeface="字魂70号-灵悦黑体"/>
                  <a:sym typeface="华文细黑" panose="02010600040101010101" charset="-122"/>
                </a:rPr>
                <a:t>项目</a:t>
              </a:r>
              <a:r>
                <a:rPr lang="zh-CN" altLang="en-US" sz="1800" dirty="0" smtClean="0">
                  <a:solidFill>
                    <a:schemeClr val="bg1"/>
                  </a:solidFill>
                  <a:uFillTx/>
                  <a:latin typeface="华文细黑" panose="02010600040101010101" charset="-122"/>
                  <a:ea typeface="字魂70号-灵悦黑体"/>
                  <a:sym typeface="华文细黑" panose="02010600040101010101" charset="-122"/>
                </a:rPr>
                <a:t>二</a:t>
              </a:r>
              <a:endParaRPr lang="zh-CN" altLang="en-US" sz="1800" dirty="0" smtClean="0">
                <a:solidFill>
                  <a:schemeClr val="bg1"/>
                </a:solidFill>
                <a:uFillTx/>
                <a:latin typeface="华文细黑" panose="02010600040101010101" charset="-122"/>
                <a:ea typeface="字魂70号-灵悦黑体"/>
                <a:sym typeface="华文细黑" panose="02010600040101010101" charset="-122"/>
              </a:endParaRPr>
            </a:p>
          </p:txBody>
        </p:sp>
        <p:sp>
          <p:nvSpPr>
            <p:cNvPr id="21" name="矩形 20"/>
            <p:cNvSpPr/>
            <p:nvPr>
              <p:custDataLst>
                <p:tags r:id="rId7"/>
              </p:custDataLst>
            </p:nvPr>
          </p:nvSpPr>
          <p:spPr bwMode="auto">
            <a:xfrm>
              <a:off x="2597135" y="3857714"/>
              <a:ext cx="3025700" cy="549589"/>
            </a:xfrm>
            <a:prstGeom prst="rect">
              <a:avLst/>
            </a:prstGeom>
            <a:noFill/>
            <a:ln w="19050">
              <a:solidFill>
                <a:srgbClr val="F3B9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lnSpc>
                  <a:spcPct val="150000"/>
                </a:lnSpc>
              </a:pPr>
              <a:r>
                <a:rPr lang="en-US" altLang="zh-CN" sz="1600" b="1" dirty="0" smtClean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+mn-ea"/>
                </a:rPr>
                <a:t> </a:t>
              </a:r>
              <a:r>
                <a:rPr lang="zh-CN" altLang="en-US" sz="1600" b="1" dirty="0" smtClean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+mn-ea"/>
                </a:rPr>
                <a:t>体格</a:t>
              </a:r>
              <a:r>
                <a:rPr lang="zh-CN" altLang="en-US" sz="1600" b="1" dirty="0" smtClean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+mn-ea"/>
                </a:rPr>
                <a:t>检查</a:t>
              </a:r>
              <a:endParaRPr lang="zh-CN" altLang="en-US" sz="1600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+mn-ea"/>
              </a:endParaRPr>
            </a:p>
          </p:txBody>
        </p:sp>
      </p:grpSp>
      <p:grpSp>
        <p:nvGrpSpPr>
          <p:cNvPr id="23" name="组合 22"/>
          <p:cNvGrpSpPr/>
          <p:nvPr>
            <p:custDataLst>
              <p:tags r:id="rId8"/>
            </p:custDataLst>
          </p:nvPr>
        </p:nvGrpSpPr>
        <p:grpSpPr>
          <a:xfrm>
            <a:off x="3968022" y="2553957"/>
            <a:ext cx="3498580" cy="540000"/>
            <a:chOff x="1397186" y="3857714"/>
            <a:chExt cx="4225649" cy="549605"/>
          </a:xfrm>
        </p:grpSpPr>
        <p:sp>
          <p:nvSpPr>
            <p:cNvPr id="24" name="_14"/>
            <p:cNvSpPr txBox="1">
              <a:spLocks noChangeArrowheads="1"/>
            </p:cNvSpPr>
            <p:nvPr>
              <p:custDataLst>
                <p:tags r:id="rId9"/>
              </p:custDataLst>
            </p:nvPr>
          </p:nvSpPr>
          <p:spPr bwMode="auto">
            <a:xfrm>
              <a:off x="1397186" y="3857714"/>
              <a:ext cx="1123680" cy="549605"/>
            </a:xfrm>
            <a:prstGeom prst="rect">
              <a:avLst/>
            </a:prstGeom>
            <a:solidFill>
              <a:srgbClr val="F3B96D"/>
            </a:solidFill>
            <a:ln w="9525">
              <a:solidFill>
                <a:srgbClr val="F3B96D"/>
              </a:solidFill>
              <a:miter lim="800000"/>
            </a:ln>
            <a:effectLst/>
          </p:spPr>
          <p:txBody>
            <a:bodyPr vert="horz" wrap="square" lIns="68567" tIns="34283" rIns="68567" bIns="34283" numCol="1" anchor="ctr" anchorCtr="0" compatLnSpc="1"/>
            <a:lstStyle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+mj-lt"/>
                  <a:ea typeface="+mj-ea"/>
                  <a:cs typeface="+mj-cs"/>
                </a:defRPr>
              </a:lvl1pPr>
              <a:lvl2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algn="ctr"/>
              <a:r>
                <a:rPr lang="zh-CN" altLang="en-US" sz="1800" dirty="0" smtClean="0">
                  <a:solidFill>
                    <a:schemeClr val="bg1"/>
                  </a:solidFill>
                  <a:uFillTx/>
                  <a:latin typeface="华文细黑" panose="02010600040101010101" charset="-122"/>
                  <a:ea typeface="字魂70号-灵悦黑体"/>
                  <a:sym typeface="华文细黑" panose="02010600040101010101" charset="-122"/>
                </a:rPr>
                <a:t>项目</a:t>
              </a:r>
              <a:r>
                <a:rPr lang="zh-CN" altLang="en-US" sz="1800" dirty="0" smtClean="0">
                  <a:solidFill>
                    <a:schemeClr val="bg1"/>
                  </a:solidFill>
                  <a:uFillTx/>
                  <a:latin typeface="华文细黑" panose="02010600040101010101" charset="-122"/>
                  <a:ea typeface="字魂70号-灵悦黑体"/>
                  <a:sym typeface="华文细黑" panose="02010600040101010101" charset="-122"/>
                </a:rPr>
                <a:t>三</a:t>
              </a:r>
              <a:endParaRPr lang="zh-CN" altLang="en-US" sz="1800" dirty="0" smtClean="0">
                <a:solidFill>
                  <a:schemeClr val="bg1"/>
                </a:solidFill>
                <a:uFillTx/>
                <a:latin typeface="华文细黑" panose="02010600040101010101" charset="-122"/>
                <a:ea typeface="字魂70号-灵悦黑体"/>
                <a:sym typeface="华文细黑" panose="02010600040101010101" charset="-122"/>
              </a:endParaRPr>
            </a:p>
          </p:txBody>
        </p:sp>
        <p:sp>
          <p:nvSpPr>
            <p:cNvPr id="25" name="矩形 24"/>
            <p:cNvSpPr/>
            <p:nvPr>
              <p:custDataLst>
                <p:tags r:id="rId10"/>
              </p:custDataLst>
            </p:nvPr>
          </p:nvSpPr>
          <p:spPr bwMode="auto">
            <a:xfrm>
              <a:off x="2597135" y="3857714"/>
              <a:ext cx="3025700" cy="549589"/>
            </a:xfrm>
            <a:prstGeom prst="rect">
              <a:avLst/>
            </a:prstGeom>
            <a:noFill/>
            <a:ln w="19050">
              <a:solidFill>
                <a:srgbClr val="F3B9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spcBef>
                  <a:spcPct val="50000"/>
                </a:spcBef>
              </a:pPr>
              <a:r>
                <a:rPr lang="zh-CN" altLang="en-US" sz="1600" b="1" dirty="0" smtClean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+mn-ea"/>
                </a:rPr>
                <a:t>实验室</a:t>
              </a:r>
              <a:r>
                <a:rPr lang="zh-CN" altLang="en-US" sz="1600" b="1" dirty="0" smtClean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+mn-ea"/>
                </a:rPr>
                <a:t>检查</a:t>
              </a:r>
              <a:endParaRPr lang="zh-CN" altLang="en-US" sz="1600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+mn-ea"/>
              </a:endParaRPr>
            </a:p>
          </p:txBody>
        </p:sp>
      </p:grpSp>
      <p:grpSp>
        <p:nvGrpSpPr>
          <p:cNvPr id="26" name="组合 25"/>
          <p:cNvGrpSpPr/>
          <p:nvPr>
            <p:custDataLst>
              <p:tags r:id="rId11"/>
            </p:custDataLst>
          </p:nvPr>
        </p:nvGrpSpPr>
        <p:grpSpPr>
          <a:xfrm>
            <a:off x="7990570" y="2553957"/>
            <a:ext cx="3698922" cy="540000"/>
            <a:chOff x="1397186" y="3857714"/>
            <a:chExt cx="4055189" cy="549605"/>
          </a:xfrm>
        </p:grpSpPr>
        <p:sp>
          <p:nvSpPr>
            <p:cNvPr id="27" name="_14"/>
            <p:cNvSpPr txBox="1">
              <a:spLocks noChangeArrowheads="1"/>
            </p:cNvSpPr>
            <p:nvPr>
              <p:custDataLst>
                <p:tags r:id="rId12"/>
              </p:custDataLst>
            </p:nvPr>
          </p:nvSpPr>
          <p:spPr bwMode="auto">
            <a:xfrm>
              <a:off x="1397186" y="3857714"/>
              <a:ext cx="1123680" cy="549605"/>
            </a:xfrm>
            <a:prstGeom prst="rect">
              <a:avLst/>
            </a:prstGeom>
            <a:solidFill>
              <a:srgbClr val="8EC0B9"/>
            </a:solidFill>
            <a:ln w="9525">
              <a:noFill/>
              <a:miter lim="800000"/>
            </a:ln>
            <a:effectLst/>
          </p:spPr>
          <p:txBody>
            <a:bodyPr vert="horz" wrap="square" lIns="68567" tIns="34283" rIns="68567" bIns="34283" numCol="1" anchor="ctr" anchorCtr="0" compatLnSpc="1"/>
            <a:lstStyle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+mj-lt"/>
                  <a:ea typeface="+mj-ea"/>
                  <a:cs typeface="+mj-cs"/>
                </a:defRPr>
              </a:lvl1pPr>
              <a:lvl2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algn="ctr"/>
              <a:r>
                <a:rPr lang="zh-CN" altLang="en-US" sz="1800" dirty="0" smtClean="0">
                  <a:solidFill>
                    <a:schemeClr val="bg1"/>
                  </a:solidFill>
                  <a:uFillTx/>
                  <a:latin typeface="华文细黑" panose="02010600040101010101" charset="-122"/>
                  <a:ea typeface="字魂70号-灵悦黑体"/>
                  <a:sym typeface="华文细黑" panose="02010600040101010101" charset="-122"/>
                </a:rPr>
                <a:t>项目</a:t>
              </a:r>
              <a:r>
                <a:rPr lang="zh-CN" altLang="en-US" sz="1800" dirty="0" smtClean="0">
                  <a:solidFill>
                    <a:schemeClr val="bg1"/>
                  </a:solidFill>
                  <a:uFillTx/>
                  <a:latin typeface="华文细黑" panose="02010600040101010101" charset="-122"/>
                  <a:ea typeface="字魂70号-灵悦黑体"/>
                  <a:sym typeface="华文细黑" panose="02010600040101010101" charset="-122"/>
                </a:rPr>
                <a:t>四</a:t>
              </a:r>
              <a:endParaRPr lang="zh-CN" altLang="en-US" sz="1800" dirty="0" smtClean="0">
                <a:solidFill>
                  <a:schemeClr val="bg1"/>
                </a:solidFill>
                <a:uFillTx/>
                <a:latin typeface="华文细黑" panose="02010600040101010101" charset="-122"/>
                <a:ea typeface="字魂70号-灵悦黑体"/>
                <a:sym typeface="华文细黑" panose="02010600040101010101" charset="-122"/>
              </a:endParaRPr>
            </a:p>
          </p:txBody>
        </p:sp>
        <p:sp>
          <p:nvSpPr>
            <p:cNvPr id="28" name="矩形 27"/>
            <p:cNvSpPr/>
            <p:nvPr>
              <p:custDataLst>
                <p:tags r:id="rId13"/>
              </p:custDataLst>
            </p:nvPr>
          </p:nvSpPr>
          <p:spPr bwMode="auto">
            <a:xfrm>
              <a:off x="2597287" y="3857714"/>
              <a:ext cx="2855088" cy="549605"/>
            </a:xfrm>
            <a:prstGeom prst="rect">
              <a:avLst/>
            </a:prstGeom>
            <a:noFill/>
            <a:ln w="19050">
              <a:solidFill>
                <a:srgbClr val="8EC0B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spcBef>
                  <a:spcPct val="50000"/>
                </a:spcBef>
              </a:pPr>
              <a:r>
                <a:rPr lang="zh-CN" altLang="en-US" sz="1600" b="1" dirty="0" smtClean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+mn-ea"/>
                </a:rPr>
                <a:t>诊断方法与</a:t>
              </a:r>
              <a:r>
                <a:rPr lang="zh-CN" altLang="en-US" sz="1600" b="1" dirty="0" smtClean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+mn-ea"/>
                </a:rPr>
                <a:t>病历书写</a:t>
              </a:r>
              <a:endParaRPr lang="zh-CN" altLang="en-US" sz="1600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+mn-ea"/>
              </a:endParaRPr>
            </a:p>
          </p:txBody>
        </p:sp>
      </p:grpSp>
      <p:grpSp>
        <p:nvGrpSpPr>
          <p:cNvPr id="29" name="组合 28"/>
          <p:cNvGrpSpPr/>
          <p:nvPr>
            <p:custDataLst>
              <p:tags r:id="rId14"/>
            </p:custDataLst>
          </p:nvPr>
        </p:nvGrpSpPr>
        <p:grpSpPr>
          <a:xfrm>
            <a:off x="3968022" y="3472028"/>
            <a:ext cx="3498580" cy="540000"/>
            <a:chOff x="1397186" y="3857714"/>
            <a:chExt cx="4055189" cy="549605"/>
          </a:xfrm>
        </p:grpSpPr>
        <p:sp>
          <p:nvSpPr>
            <p:cNvPr id="31" name="_14"/>
            <p:cNvSpPr txBox="1">
              <a:spLocks noChangeArrowheads="1"/>
            </p:cNvSpPr>
            <p:nvPr>
              <p:custDataLst>
                <p:tags r:id="rId15"/>
              </p:custDataLst>
            </p:nvPr>
          </p:nvSpPr>
          <p:spPr bwMode="auto">
            <a:xfrm>
              <a:off x="1397186" y="3857714"/>
              <a:ext cx="1123680" cy="549605"/>
            </a:xfrm>
            <a:prstGeom prst="rect">
              <a:avLst/>
            </a:prstGeom>
            <a:solidFill>
              <a:srgbClr val="8EC0B9"/>
            </a:solidFill>
            <a:ln w="9525">
              <a:noFill/>
              <a:miter lim="800000"/>
            </a:ln>
            <a:effectLst/>
          </p:spPr>
          <p:txBody>
            <a:bodyPr vert="horz" wrap="square" lIns="68567" tIns="34283" rIns="68567" bIns="34283" numCol="1" anchor="ctr" anchorCtr="0" compatLnSpc="1"/>
            <a:lstStyle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+mj-lt"/>
                  <a:ea typeface="+mj-ea"/>
                  <a:cs typeface="+mj-cs"/>
                </a:defRPr>
              </a:lvl1pPr>
              <a:lvl2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algn="ctr"/>
              <a:r>
                <a:rPr lang="zh-CN" altLang="en-US" sz="1800" dirty="0" smtClean="0">
                  <a:solidFill>
                    <a:schemeClr val="bg1"/>
                  </a:solidFill>
                  <a:uFillTx/>
                  <a:latin typeface="华文细黑" panose="02010600040101010101" charset="-122"/>
                  <a:ea typeface="字魂70号-灵悦黑体"/>
                  <a:sym typeface="华文细黑" panose="02010600040101010101" charset="-122"/>
                </a:rPr>
                <a:t>项目</a:t>
              </a:r>
              <a:r>
                <a:rPr lang="zh-CN" altLang="en-US" sz="1800" dirty="0" smtClean="0">
                  <a:solidFill>
                    <a:schemeClr val="bg1"/>
                  </a:solidFill>
                  <a:uFillTx/>
                  <a:latin typeface="华文细黑" panose="02010600040101010101" charset="-122"/>
                  <a:ea typeface="字魂70号-灵悦黑体"/>
                  <a:sym typeface="华文细黑" panose="02010600040101010101" charset="-122"/>
                </a:rPr>
                <a:t>五</a:t>
              </a:r>
              <a:endParaRPr lang="zh-CN" altLang="en-US" sz="1800" dirty="0" smtClean="0">
                <a:solidFill>
                  <a:schemeClr val="bg1"/>
                </a:solidFill>
                <a:uFillTx/>
                <a:latin typeface="华文细黑" panose="02010600040101010101" charset="-122"/>
                <a:ea typeface="字魂70号-灵悦黑体"/>
                <a:sym typeface="华文细黑" panose="02010600040101010101" charset="-122"/>
              </a:endParaRPr>
            </a:p>
          </p:txBody>
        </p:sp>
        <p:sp>
          <p:nvSpPr>
            <p:cNvPr id="33" name="矩形 32"/>
            <p:cNvSpPr/>
            <p:nvPr>
              <p:custDataLst>
                <p:tags r:id="rId16"/>
              </p:custDataLst>
            </p:nvPr>
          </p:nvSpPr>
          <p:spPr bwMode="auto">
            <a:xfrm>
              <a:off x="2597287" y="3857714"/>
              <a:ext cx="2855088" cy="549605"/>
            </a:xfrm>
            <a:prstGeom prst="rect">
              <a:avLst/>
            </a:prstGeom>
            <a:noFill/>
            <a:ln w="19050">
              <a:solidFill>
                <a:srgbClr val="8EC0B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spcBef>
                  <a:spcPct val="50000"/>
                </a:spcBef>
              </a:pPr>
              <a:r>
                <a:rPr lang="zh-CN" altLang="en-US" sz="1600" b="1" dirty="0" smtClean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+mn-ea"/>
                </a:rPr>
                <a:t>呼吸系统</a:t>
              </a:r>
              <a:r>
                <a:rPr lang="zh-CN" altLang="en-US" sz="1600" b="1" dirty="0" smtClean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+mn-ea"/>
                </a:rPr>
                <a:t>疾病</a:t>
              </a:r>
              <a:endParaRPr lang="zh-CN" altLang="en-US" sz="1600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+mn-ea"/>
              </a:endParaRPr>
            </a:p>
          </p:txBody>
        </p:sp>
      </p:grpSp>
      <p:grpSp>
        <p:nvGrpSpPr>
          <p:cNvPr id="34" name="组合 33"/>
          <p:cNvGrpSpPr/>
          <p:nvPr>
            <p:custDataLst>
              <p:tags r:id="rId17"/>
            </p:custDataLst>
          </p:nvPr>
        </p:nvGrpSpPr>
        <p:grpSpPr>
          <a:xfrm>
            <a:off x="7990570" y="3463138"/>
            <a:ext cx="3698922" cy="540000"/>
            <a:chOff x="1397186" y="3857714"/>
            <a:chExt cx="4225649" cy="549605"/>
          </a:xfrm>
        </p:grpSpPr>
        <p:sp>
          <p:nvSpPr>
            <p:cNvPr id="35" name="_14"/>
            <p:cNvSpPr txBox="1">
              <a:spLocks noChangeArrowheads="1"/>
            </p:cNvSpPr>
            <p:nvPr>
              <p:custDataLst>
                <p:tags r:id="rId18"/>
              </p:custDataLst>
            </p:nvPr>
          </p:nvSpPr>
          <p:spPr bwMode="auto">
            <a:xfrm>
              <a:off x="1397186" y="3857714"/>
              <a:ext cx="1123680" cy="549605"/>
            </a:xfrm>
            <a:prstGeom prst="rect">
              <a:avLst/>
            </a:prstGeom>
            <a:solidFill>
              <a:srgbClr val="F3B96D"/>
            </a:solidFill>
            <a:ln w="9525">
              <a:solidFill>
                <a:srgbClr val="F3B96D"/>
              </a:solidFill>
              <a:miter lim="800000"/>
            </a:ln>
            <a:effectLst/>
          </p:spPr>
          <p:txBody>
            <a:bodyPr vert="horz" wrap="square" lIns="68567" tIns="34283" rIns="68567" bIns="34283" numCol="1" anchor="ctr" anchorCtr="0" compatLnSpc="1"/>
            <a:lstStyle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+mj-lt"/>
                  <a:ea typeface="+mj-ea"/>
                  <a:cs typeface="+mj-cs"/>
                </a:defRPr>
              </a:lvl1pPr>
              <a:lvl2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algn="ctr"/>
              <a:r>
                <a:rPr lang="zh-CN" altLang="en-US" sz="1800" dirty="0" smtClean="0">
                  <a:solidFill>
                    <a:schemeClr val="bg1"/>
                  </a:solidFill>
                  <a:uFillTx/>
                  <a:latin typeface="华文细黑" panose="02010600040101010101" charset="-122"/>
                  <a:ea typeface="字魂70号-灵悦黑体"/>
                  <a:sym typeface="华文细黑" panose="02010600040101010101" charset="-122"/>
                </a:rPr>
                <a:t>项目</a:t>
              </a:r>
              <a:r>
                <a:rPr lang="zh-CN" altLang="en-US" sz="1800" dirty="0" smtClean="0">
                  <a:solidFill>
                    <a:schemeClr val="bg1"/>
                  </a:solidFill>
                  <a:latin typeface="华文细黑" panose="02010600040101010101" charset="-122"/>
                  <a:ea typeface="字魂70号-灵悦黑体"/>
                  <a:sym typeface="华文细黑" panose="02010600040101010101" charset="-122"/>
                </a:rPr>
                <a:t>六</a:t>
              </a:r>
              <a:endParaRPr lang="zh-CN" altLang="en-US" sz="1800" dirty="0">
                <a:solidFill>
                  <a:schemeClr val="bg1"/>
                </a:solidFill>
                <a:uFillTx/>
                <a:latin typeface="华文细黑" panose="02010600040101010101" charset="-122"/>
                <a:ea typeface="字魂70号-灵悦黑体"/>
                <a:sym typeface="华文细黑" panose="02010600040101010101" charset="-122"/>
              </a:endParaRPr>
            </a:p>
          </p:txBody>
        </p:sp>
        <p:sp>
          <p:nvSpPr>
            <p:cNvPr id="36" name="矩形 35"/>
            <p:cNvSpPr/>
            <p:nvPr>
              <p:custDataLst>
                <p:tags r:id="rId19"/>
              </p:custDataLst>
            </p:nvPr>
          </p:nvSpPr>
          <p:spPr bwMode="auto">
            <a:xfrm>
              <a:off x="2597135" y="3857714"/>
              <a:ext cx="3025700" cy="549589"/>
            </a:xfrm>
            <a:prstGeom prst="rect">
              <a:avLst/>
            </a:prstGeom>
            <a:noFill/>
            <a:ln w="19050">
              <a:solidFill>
                <a:srgbClr val="F3B9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spcBef>
                  <a:spcPct val="50000"/>
                </a:spcBef>
              </a:pPr>
              <a:r>
                <a:rPr lang="zh-CN" altLang="en-US" sz="1600" b="1" dirty="0" smtClean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+mn-ea"/>
                </a:rPr>
                <a:t>循环系统</a:t>
              </a:r>
              <a:r>
                <a:rPr lang="zh-CN" altLang="en-US" sz="1600" b="1" dirty="0" smtClean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+mn-ea"/>
                </a:rPr>
                <a:t>疾病</a:t>
              </a:r>
              <a:endParaRPr lang="zh-CN" altLang="en-US" sz="1600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+mn-ea"/>
              </a:endParaRPr>
            </a:p>
          </p:txBody>
        </p:sp>
      </p:grpSp>
      <p:grpSp>
        <p:nvGrpSpPr>
          <p:cNvPr id="40" name="组合 39"/>
          <p:cNvGrpSpPr/>
          <p:nvPr>
            <p:custDataLst>
              <p:tags r:id="rId20"/>
            </p:custDataLst>
          </p:nvPr>
        </p:nvGrpSpPr>
        <p:grpSpPr>
          <a:xfrm>
            <a:off x="4008027" y="4401427"/>
            <a:ext cx="3498580" cy="540000"/>
            <a:chOff x="1397186" y="3857714"/>
            <a:chExt cx="4225649" cy="549605"/>
          </a:xfrm>
        </p:grpSpPr>
        <p:sp>
          <p:nvSpPr>
            <p:cNvPr id="41" name="_14"/>
            <p:cNvSpPr txBox="1">
              <a:spLocks noChangeArrowheads="1"/>
            </p:cNvSpPr>
            <p:nvPr>
              <p:custDataLst>
                <p:tags r:id="rId21"/>
              </p:custDataLst>
            </p:nvPr>
          </p:nvSpPr>
          <p:spPr bwMode="auto">
            <a:xfrm>
              <a:off x="1397186" y="3857714"/>
              <a:ext cx="1123680" cy="549605"/>
            </a:xfrm>
            <a:prstGeom prst="rect">
              <a:avLst/>
            </a:prstGeom>
            <a:solidFill>
              <a:srgbClr val="F3B96D"/>
            </a:solidFill>
            <a:ln w="9525">
              <a:solidFill>
                <a:srgbClr val="F3B96D"/>
              </a:solidFill>
              <a:miter lim="800000"/>
            </a:ln>
            <a:effectLst/>
          </p:spPr>
          <p:txBody>
            <a:bodyPr vert="horz" wrap="square" lIns="68567" tIns="34283" rIns="68567" bIns="34283" numCol="1" anchor="ctr" anchorCtr="0" compatLnSpc="1"/>
            <a:lstStyle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+mj-lt"/>
                  <a:ea typeface="+mj-ea"/>
                  <a:cs typeface="+mj-cs"/>
                </a:defRPr>
              </a:lvl1pPr>
              <a:lvl2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algn="ctr"/>
              <a:r>
                <a:rPr lang="zh-CN" altLang="en-US" sz="1800" dirty="0" smtClean="0">
                  <a:solidFill>
                    <a:schemeClr val="bg1"/>
                  </a:solidFill>
                  <a:uFillTx/>
                  <a:latin typeface="华文细黑" panose="02010600040101010101" charset="-122"/>
                  <a:ea typeface="字魂70号-灵悦黑体"/>
                  <a:sym typeface="华文细黑" panose="02010600040101010101" charset="-122"/>
                </a:rPr>
                <a:t>项目</a:t>
              </a:r>
              <a:r>
                <a:rPr lang="zh-CN" altLang="en-US" sz="1800" dirty="0" smtClean="0">
                  <a:solidFill>
                    <a:schemeClr val="bg1"/>
                  </a:solidFill>
                  <a:latin typeface="华文细黑" panose="02010600040101010101" charset="-122"/>
                  <a:ea typeface="字魂70号-灵悦黑体"/>
                  <a:sym typeface="华文细黑" panose="02010600040101010101" charset="-122"/>
                </a:rPr>
                <a:t>七</a:t>
              </a:r>
              <a:endParaRPr lang="zh-CN" altLang="en-US" sz="1800" dirty="0">
                <a:solidFill>
                  <a:schemeClr val="bg1"/>
                </a:solidFill>
                <a:uFillTx/>
                <a:latin typeface="华文细黑" panose="02010600040101010101" charset="-122"/>
                <a:ea typeface="字魂70号-灵悦黑体"/>
                <a:sym typeface="华文细黑" panose="02010600040101010101" charset="-122"/>
              </a:endParaRPr>
            </a:p>
          </p:txBody>
        </p:sp>
        <p:sp>
          <p:nvSpPr>
            <p:cNvPr id="42" name="矩形 41"/>
            <p:cNvSpPr/>
            <p:nvPr>
              <p:custDataLst>
                <p:tags r:id="rId22"/>
              </p:custDataLst>
            </p:nvPr>
          </p:nvSpPr>
          <p:spPr bwMode="auto">
            <a:xfrm>
              <a:off x="2597135" y="3857714"/>
              <a:ext cx="3025700" cy="549589"/>
            </a:xfrm>
            <a:prstGeom prst="rect">
              <a:avLst/>
            </a:prstGeom>
            <a:noFill/>
            <a:ln w="19050">
              <a:solidFill>
                <a:srgbClr val="F3B9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spcBef>
                  <a:spcPct val="50000"/>
                </a:spcBef>
              </a:pPr>
              <a:r>
                <a:rPr lang="zh-CN" altLang="en-US" sz="1600" b="1" dirty="0" smtClean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+mn-ea"/>
                </a:rPr>
                <a:t>消化系统</a:t>
              </a:r>
              <a:r>
                <a:rPr lang="zh-CN" altLang="en-US" sz="1600" b="1" dirty="0" smtClean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+mn-ea"/>
                </a:rPr>
                <a:t>疾病</a:t>
              </a:r>
              <a:endParaRPr lang="zh-CN" altLang="en-US" sz="1600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+mn-ea"/>
              </a:endParaRPr>
            </a:p>
          </p:txBody>
        </p:sp>
      </p:grpSp>
      <p:grpSp>
        <p:nvGrpSpPr>
          <p:cNvPr id="4" name="组合 3"/>
          <p:cNvGrpSpPr/>
          <p:nvPr>
            <p:custDataLst>
              <p:tags r:id="rId23"/>
            </p:custDataLst>
          </p:nvPr>
        </p:nvGrpSpPr>
        <p:grpSpPr>
          <a:xfrm>
            <a:off x="7990840" y="4372610"/>
            <a:ext cx="3698875" cy="539750"/>
            <a:chOff x="1397186" y="3857714"/>
            <a:chExt cx="4055189" cy="549605"/>
          </a:xfrm>
        </p:grpSpPr>
        <p:sp>
          <p:nvSpPr>
            <p:cNvPr id="5" name="_14"/>
            <p:cNvSpPr txBox="1">
              <a:spLocks noChangeArrowheads="1"/>
            </p:cNvSpPr>
            <p:nvPr>
              <p:custDataLst>
                <p:tags r:id="rId24"/>
              </p:custDataLst>
            </p:nvPr>
          </p:nvSpPr>
          <p:spPr bwMode="auto">
            <a:xfrm>
              <a:off x="1397186" y="3857714"/>
              <a:ext cx="1123680" cy="549605"/>
            </a:xfrm>
            <a:prstGeom prst="rect">
              <a:avLst/>
            </a:prstGeom>
            <a:solidFill>
              <a:srgbClr val="8EC0B9"/>
            </a:solidFill>
            <a:ln w="9525">
              <a:noFill/>
              <a:miter lim="800000"/>
            </a:ln>
            <a:effectLst/>
          </p:spPr>
          <p:txBody>
            <a:bodyPr vert="horz" wrap="square" lIns="68567" tIns="34283" rIns="68567" bIns="34283" numCol="1" anchor="ctr" anchorCtr="0" compatLnSpc="1"/>
            <a:lstStyle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+mj-lt"/>
                  <a:ea typeface="+mj-ea"/>
                  <a:cs typeface="+mj-cs"/>
                </a:defRPr>
              </a:lvl1pPr>
              <a:lvl2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algn="ctr"/>
              <a:r>
                <a:rPr lang="zh-CN" altLang="en-US" sz="1800" dirty="0" smtClean="0">
                  <a:solidFill>
                    <a:schemeClr val="bg1"/>
                  </a:solidFill>
                  <a:uFillTx/>
                  <a:latin typeface="华文细黑" panose="02010600040101010101" charset="-122"/>
                  <a:ea typeface="字魂70号-灵悦黑体"/>
                  <a:sym typeface="华文细黑" panose="02010600040101010101" charset="-122"/>
                </a:rPr>
                <a:t>项目</a:t>
              </a:r>
              <a:r>
                <a:rPr lang="zh-CN" altLang="en-US" sz="1800" dirty="0" smtClean="0">
                  <a:solidFill>
                    <a:schemeClr val="bg1"/>
                  </a:solidFill>
                  <a:latin typeface="华文细黑" panose="02010600040101010101" charset="-122"/>
                  <a:ea typeface="字魂70号-灵悦黑体"/>
                  <a:sym typeface="华文细黑" panose="02010600040101010101" charset="-122"/>
                </a:rPr>
                <a:t>八</a:t>
              </a:r>
              <a:endParaRPr lang="zh-CN" altLang="en-US" sz="1800" dirty="0">
                <a:solidFill>
                  <a:schemeClr val="bg1"/>
                </a:solidFill>
                <a:uFillTx/>
                <a:latin typeface="华文细黑" panose="02010600040101010101" charset="-122"/>
                <a:ea typeface="字魂70号-灵悦黑体"/>
                <a:sym typeface="华文细黑" panose="02010600040101010101" charset="-122"/>
              </a:endParaRPr>
            </a:p>
          </p:txBody>
        </p:sp>
        <p:sp>
          <p:nvSpPr>
            <p:cNvPr id="6" name="矩形 5"/>
            <p:cNvSpPr/>
            <p:nvPr>
              <p:custDataLst>
                <p:tags r:id="rId25"/>
              </p:custDataLst>
            </p:nvPr>
          </p:nvSpPr>
          <p:spPr bwMode="auto">
            <a:xfrm>
              <a:off x="2597287" y="3857714"/>
              <a:ext cx="2855088" cy="549605"/>
            </a:xfrm>
            <a:prstGeom prst="rect">
              <a:avLst/>
            </a:prstGeom>
            <a:noFill/>
            <a:ln w="19050">
              <a:solidFill>
                <a:srgbClr val="8EC0B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spcBef>
                  <a:spcPct val="50000"/>
                </a:spcBef>
              </a:pPr>
              <a:r>
                <a:rPr lang="zh-CN" altLang="en-US" sz="1600" b="1" dirty="0" smtClean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+mn-ea"/>
                </a:rPr>
                <a:t>泌尿与生殖系统</a:t>
              </a:r>
              <a:r>
                <a:rPr lang="zh-CN" altLang="en-US" sz="1600" b="1" dirty="0" smtClean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+mn-ea"/>
                </a:rPr>
                <a:t>疾病</a:t>
              </a:r>
              <a:endParaRPr lang="zh-CN" altLang="en-US" sz="1600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+mn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剪去对角 3"/>
          <p:cNvSpPr/>
          <p:nvPr>
            <p:custDataLst>
              <p:tags r:id="rId1"/>
            </p:custDataLst>
          </p:nvPr>
        </p:nvSpPr>
        <p:spPr>
          <a:xfrm>
            <a:off x="661194" y="1715770"/>
            <a:ext cx="10870565" cy="4257675"/>
          </a:xfrm>
          <a:prstGeom prst="snip2DiagRect">
            <a:avLst>
              <a:gd name="adj1" fmla="val 0"/>
              <a:gd name="adj2" fmla="val 4623"/>
            </a:avLst>
          </a:prstGeom>
          <a:noFill/>
          <a:ln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隶书" panose="02010509060101010101" pitchFamily="49" charset="-122"/>
              <a:ea typeface="隶书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23" name="Title 6"/>
          <p:cNvSpPr txBox="1"/>
          <p:nvPr>
            <p:custDataLst>
              <p:tags r:id="rId2"/>
            </p:custDataLst>
          </p:nvPr>
        </p:nvSpPr>
        <p:spPr>
          <a:xfrm>
            <a:off x="231407" y="97384"/>
            <a:ext cx="2598385" cy="503984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none" lIns="72000" tIns="36195" rIns="72000" bIns="36195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lang="zh-CN" altLang="en-US"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二</a:t>
            </a:r>
            <a:r>
              <a:rPr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</a:t>
            </a:r>
            <a:r>
              <a:rPr lang="zh-CN" altLang="en-US"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病因机制</a:t>
            </a:r>
            <a:endParaRPr sz="2800" b="1" spc="388" dirty="0">
              <a:ln w="3175">
                <a:noFill/>
                <a:prstDash val="dash"/>
              </a:ln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204595" y="2194560"/>
            <a:ext cx="9784080" cy="2099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3B5AB1"/>
              </a:buClr>
              <a:buSzTx/>
              <a:buFont typeface="Wingdings" panose="05000000000000000000" pitchFamily="2" charset="2"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1、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感染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：（病毒、细菌）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最主要病因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3B5AB1"/>
              </a:buClr>
              <a:buSzTx/>
              <a:buFont typeface="Wingdings" panose="05000000000000000000" pitchFamily="2" charset="2"/>
              <a:buNone/>
              <a:defRPr/>
            </a:pP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000020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3B5AB1"/>
              </a:buClr>
              <a:buSzTx/>
              <a:buFont typeface="Wingdings" panose="05000000000000000000" pitchFamily="2" charset="2"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2、物理化学刺激：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过冷空气、粉尘、刺激性气体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rgbClr val="000020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3B5AB1"/>
              </a:buClr>
              <a:buSzTx/>
              <a:buFont typeface="Wingdings" panose="05000000000000000000" pitchFamily="2" charset="2"/>
              <a:buNone/>
              <a:defRPr/>
            </a:pP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00020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3B5AB1"/>
              </a:buClr>
              <a:buSzTx/>
              <a:buFont typeface="Wingdings" panose="05000000000000000000" pitchFamily="2" charset="2"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3、过敏反应：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花粉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00020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 spd="slow">
    <p:randomBar dir="vert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剪去对角 3"/>
          <p:cNvSpPr/>
          <p:nvPr>
            <p:custDataLst>
              <p:tags r:id="rId1"/>
            </p:custDataLst>
          </p:nvPr>
        </p:nvSpPr>
        <p:spPr>
          <a:xfrm>
            <a:off x="661194" y="1715770"/>
            <a:ext cx="10870565" cy="4257675"/>
          </a:xfrm>
          <a:prstGeom prst="snip2DiagRect">
            <a:avLst>
              <a:gd name="adj1" fmla="val 0"/>
              <a:gd name="adj2" fmla="val 4623"/>
            </a:avLst>
          </a:prstGeom>
          <a:noFill/>
          <a:ln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隶书" panose="02010509060101010101" pitchFamily="49" charset="-122"/>
              <a:ea typeface="隶书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23" name="Title 6"/>
          <p:cNvSpPr txBox="1"/>
          <p:nvPr>
            <p:custDataLst>
              <p:tags r:id="rId2"/>
            </p:custDataLst>
          </p:nvPr>
        </p:nvSpPr>
        <p:spPr>
          <a:xfrm>
            <a:off x="231407" y="97384"/>
            <a:ext cx="2598385" cy="503984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none" lIns="72000" tIns="36195" rIns="72000" bIns="36195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lang="zh-CN" altLang="en-US"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三</a:t>
            </a:r>
            <a:r>
              <a:rPr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</a:t>
            </a:r>
            <a:r>
              <a:rPr lang="zh-CN" altLang="en-US"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临床表现</a:t>
            </a:r>
            <a:endParaRPr sz="2800" b="1" spc="388" dirty="0">
              <a:ln w="3175">
                <a:noFill/>
                <a:prstDash val="dash"/>
              </a:ln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493520" y="1929130"/>
            <a:ext cx="9398635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3B5AB1"/>
              </a:buClr>
              <a:buSzTx/>
              <a:buFont typeface="Wingdings" panose="05000000000000000000" pitchFamily="2" charset="2"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（</a:t>
            </a:r>
            <a:r>
              <a:rPr kumimoji="0" lang="zh-CN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1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）起病较急，常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先有上感症状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：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36A4D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 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36A4D0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3B5AB1"/>
              </a:buClr>
              <a:buSzTx/>
              <a:buFont typeface="Wingdings" panose="05000000000000000000" pitchFamily="2" charset="2"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（</a:t>
            </a:r>
            <a:r>
              <a:rPr kumimoji="0" lang="zh-CN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2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）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最常见症状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：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咳嗽、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咳痰，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先为干咳或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000020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3B5AB1"/>
              </a:buClr>
              <a:buSzTx/>
              <a:buFont typeface="Wingdings" panose="05000000000000000000" pitchFamily="2" charset="2"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           少量粘液性痰，后可转为粘液脓性。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000020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3B5AB1"/>
              </a:buClr>
              <a:buSzTx/>
              <a:buFont typeface="Wingdings" panose="05000000000000000000" pitchFamily="2" charset="2"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（</a:t>
            </a:r>
            <a:r>
              <a:rPr kumimoji="0" lang="zh-CN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3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）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全身症状一般较轻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：可有发热，</a:t>
            </a:r>
            <a:r>
              <a:rPr kumimoji="0" lang="zh-CN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38℃</a:t>
            </a:r>
            <a:endParaRPr kumimoji="0" lang="zh-CN" altLang="zh-CN" sz="3600" b="1" i="0" u="none" strike="noStrike" kern="1200" cap="none" spc="0" normalizeH="0" baseline="0" noProof="0" dirty="0">
              <a:ln>
                <a:noFill/>
              </a:ln>
              <a:solidFill>
                <a:srgbClr val="000020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3B5AB1"/>
              </a:buClr>
              <a:buSzTx/>
              <a:buFont typeface="Wingdings" panose="05000000000000000000" pitchFamily="2" charset="2"/>
              <a:buNone/>
              <a:defRPr/>
            </a:pPr>
            <a:r>
              <a:rPr kumimoji="0" lang="zh-CN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         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左右，</a:t>
            </a:r>
            <a:r>
              <a:rPr kumimoji="0" lang="zh-CN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3-5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天降至正常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000020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 spd="slow">
    <p:randomBar dir="vert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剪去对角 3"/>
          <p:cNvSpPr/>
          <p:nvPr>
            <p:custDataLst>
              <p:tags r:id="rId1"/>
            </p:custDataLst>
          </p:nvPr>
        </p:nvSpPr>
        <p:spPr>
          <a:xfrm>
            <a:off x="661035" y="1544320"/>
            <a:ext cx="10870565" cy="4486910"/>
          </a:xfrm>
          <a:prstGeom prst="snip2DiagRect">
            <a:avLst>
              <a:gd name="adj1" fmla="val 0"/>
              <a:gd name="adj2" fmla="val 4623"/>
            </a:avLst>
          </a:prstGeom>
          <a:noFill/>
          <a:ln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隶书" panose="02010509060101010101" pitchFamily="49" charset="-122"/>
              <a:ea typeface="隶书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23" name="Title 6"/>
          <p:cNvSpPr txBox="1"/>
          <p:nvPr>
            <p:custDataLst>
              <p:tags r:id="rId2"/>
            </p:custDataLst>
          </p:nvPr>
        </p:nvSpPr>
        <p:spPr>
          <a:xfrm>
            <a:off x="231407" y="97384"/>
            <a:ext cx="2598385" cy="503984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none" lIns="72000" tIns="36195" rIns="72000" bIns="36195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四、</a:t>
            </a:r>
            <a:r>
              <a:rPr lang="zh-CN" altLang="en-US"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辅助检查</a:t>
            </a:r>
            <a:endParaRPr sz="2800" b="1" spc="388" dirty="0">
              <a:ln w="3175">
                <a:noFill/>
                <a:prstDash val="dash"/>
              </a:ln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79500" y="1649730"/>
            <a:ext cx="9928225" cy="4005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3B5AB1"/>
              </a:buClr>
              <a:buSzTx/>
              <a:buFont typeface="Wingdings" panose="05000000000000000000" pitchFamily="2" charset="2"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1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．血常规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000020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3B5AB1"/>
              </a:buClr>
              <a:buSzTx/>
              <a:buFont typeface="Wingdings" panose="05000000000000000000" pitchFamily="2" charset="2"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    病毒感染：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WBC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多正常或降低，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LC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百分比升高。细菌感染：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WBC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计数及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N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比例增高，可有核左移现象，血沉加快（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ESR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）。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000020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3B5AB1"/>
              </a:buClr>
              <a:buSzTx/>
              <a:buFont typeface="Wingdings" panose="05000000000000000000" pitchFamily="2" charset="2"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2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．病原学检查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000020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3B5AB1"/>
              </a:buClr>
              <a:buSzTx/>
              <a:buFont typeface="Wingdings" panose="05000000000000000000" pitchFamily="2" charset="2"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    判断病毒类型。细菌培养和药物敏感试验指导临床用药。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rgbClr val="000020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3B5AB1"/>
              </a:buClr>
              <a:buSzTx/>
              <a:buFont typeface="Wingdings" panose="05000000000000000000" pitchFamily="2" charset="2"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3.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其他（痰培养、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X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线）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000020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 spd="slow">
    <p:randomBar dir="vert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剪去对角 3"/>
          <p:cNvSpPr/>
          <p:nvPr>
            <p:custDataLst>
              <p:tags r:id="rId1"/>
            </p:custDataLst>
          </p:nvPr>
        </p:nvSpPr>
        <p:spPr>
          <a:xfrm>
            <a:off x="661035" y="1544320"/>
            <a:ext cx="10870565" cy="4486910"/>
          </a:xfrm>
          <a:prstGeom prst="snip2DiagRect">
            <a:avLst>
              <a:gd name="adj1" fmla="val 0"/>
              <a:gd name="adj2" fmla="val 4623"/>
            </a:avLst>
          </a:prstGeom>
          <a:noFill/>
          <a:ln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隶书" panose="02010509060101010101" pitchFamily="49" charset="-122"/>
              <a:ea typeface="隶书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23" name="Title 6"/>
          <p:cNvSpPr txBox="1"/>
          <p:nvPr>
            <p:custDataLst>
              <p:tags r:id="rId2"/>
            </p:custDataLst>
          </p:nvPr>
        </p:nvSpPr>
        <p:spPr>
          <a:xfrm>
            <a:off x="231407" y="97384"/>
            <a:ext cx="2095043" cy="503984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none" lIns="72000" tIns="36195" rIns="72000" bIns="36195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lang="zh-CN" altLang="en-US"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五</a:t>
            </a:r>
            <a:r>
              <a:rPr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</a:t>
            </a:r>
            <a:r>
              <a:rPr lang="zh-CN" altLang="en-US"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诊  断</a:t>
            </a:r>
            <a:endParaRPr sz="2800" b="1" spc="388" dirty="0">
              <a:ln w="3175">
                <a:noFill/>
                <a:prstDash val="dash"/>
              </a:ln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79500" y="1649730"/>
            <a:ext cx="9928225" cy="1304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 fontAlgn="auto">
              <a:lnSpc>
                <a:spcPct val="150000"/>
              </a:lnSpc>
            </a:pPr>
            <a:r>
              <a:rPr kumimoji="0" lang="zh-CN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根据急性上呼吸道感染症状、体征特点、X线检查结果可作出临床诊断。可通过病原学检查明确病因。 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 spd="slow">
    <p:randomBar dir="vert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剪去对角 3"/>
          <p:cNvSpPr/>
          <p:nvPr>
            <p:custDataLst>
              <p:tags r:id="rId1"/>
            </p:custDataLst>
          </p:nvPr>
        </p:nvSpPr>
        <p:spPr>
          <a:xfrm>
            <a:off x="661035" y="1544320"/>
            <a:ext cx="10870565" cy="4486910"/>
          </a:xfrm>
          <a:prstGeom prst="snip2DiagRect">
            <a:avLst>
              <a:gd name="adj1" fmla="val 0"/>
              <a:gd name="adj2" fmla="val 4623"/>
            </a:avLst>
          </a:prstGeom>
          <a:noFill/>
          <a:ln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隶书" panose="02010509060101010101" pitchFamily="49" charset="-122"/>
              <a:ea typeface="隶书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23" name="Title 6"/>
          <p:cNvSpPr txBox="1"/>
          <p:nvPr>
            <p:custDataLst>
              <p:tags r:id="rId2"/>
            </p:custDataLst>
          </p:nvPr>
        </p:nvSpPr>
        <p:spPr>
          <a:xfrm>
            <a:off x="231407" y="97384"/>
            <a:ext cx="2095043" cy="503984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none" lIns="72000" tIns="36195" rIns="72000" bIns="36195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lang="zh-CN" altLang="en-US"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六</a:t>
            </a:r>
            <a:r>
              <a:rPr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</a:t>
            </a:r>
            <a:r>
              <a:rPr lang="zh-CN" altLang="en-US"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治  疗</a:t>
            </a:r>
            <a:endParaRPr sz="2800" b="1" spc="388" dirty="0">
              <a:ln w="3175">
                <a:noFill/>
                <a:prstDash val="dash"/>
              </a:ln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79500" y="1649730"/>
            <a:ext cx="9928225" cy="18859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lr>
                <a:srgbClr val="3B5AB1"/>
              </a:buClr>
              <a:buSzTx/>
              <a:buFont typeface="Wingdings" panose="05000000000000000000" pitchFamily="2" charset="2"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1.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对症治疗：止咳化痰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rgbClr val="000020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lr>
                <a:srgbClr val="3B5AB1"/>
              </a:buClr>
              <a:buSzTx/>
              <a:buFont typeface="Wingdings" panose="05000000000000000000" pitchFamily="2" charset="2"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   2.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病因治疗：细菌感染时合理使用抗生素。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rgbClr val="000020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lr>
                <a:srgbClr val="3B5AB1"/>
              </a:buClr>
              <a:buSzTx/>
              <a:buFont typeface="Wingdings" panose="05000000000000000000" pitchFamily="2" charset="2"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   3.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一般治疗：多休息、多饮水，避免劳累。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 spd="slow">
    <p:randomBar dir="vert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54803" y="228917"/>
            <a:ext cx="10564260" cy="5543549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132049" y="2114550"/>
            <a:ext cx="7609840" cy="2306955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7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任务二</a:t>
            </a:r>
            <a:endParaRPr lang="zh-CN" altLang="en-US" sz="72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  <a:p>
            <a:pPr algn="ctr"/>
            <a:r>
              <a:rPr lang="zh-CN" altLang="en-US" sz="7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支气管哮喘</a:t>
            </a:r>
            <a:endParaRPr lang="zh-CN" altLang="en-US" sz="72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183341" y="1445762"/>
            <a:ext cx="9943139" cy="3240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3B5AB1"/>
              </a:buClr>
              <a:buSzTx/>
              <a:buFont typeface="Wingdings" panose="05000000000000000000" pitchFamily="2" charset="2"/>
              <a:buChar char="v"/>
              <a:defRPr/>
            </a:pPr>
            <a:r>
              <a:rPr kumimoji="0" lang="zh-CN" altLang="en-US" sz="2800" b="1" i="0" u="sng" strike="noStrike" kern="1200" cap="none" spc="0" normalizeH="0" baseline="0" noProof="0" dirty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支气管哮喘（</a:t>
            </a:r>
            <a:r>
              <a:rPr kumimoji="0" lang="en-US" altLang="zh-CN" sz="2800" b="1" i="0" u="sng" strike="noStrike" kern="1200" cap="none" spc="0" normalizeH="0" baseline="0" noProof="0" dirty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bronchial asthma</a:t>
            </a:r>
            <a:r>
              <a:rPr kumimoji="0" lang="zh-CN" altLang="en-US" sz="2800" b="1" i="0" u="sng" strike="noStrike" kern="1200" cap="none" spc="0" normalizeH="0" baseline="0" noProof="0" dirty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）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简称哮喘，是一种由多种炎症细胞（如嗜酸性粒细胞、肥大细胞和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T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淋巴细胞等）参与的气道慢性炎症性疾病，以气道变应性炎症和气道高反应性为特征。气道炎症导致支气管平滑肌痉挛、黏膜肿胀、分泌物增加引起不同程度的可逆性气道狭窄。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000020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Title 6"/>
          <p:cNvSpPr txBox="1"/>
          <p:nvPr>
            <p:custDataLst>
              <p:tags r:id="rId1"/>
            </p:custDataLst>
          </p:nvPr>
        </p:nvSpPr>
        <p:spPr>
          <a:xfrm>
            <a:off x="231407" y="97384"/>
            <a:ext cx="1780726" cy="503984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none" lIns="72000" tIns="36195" rIns="72000" bIns="36195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lang="zh-CN" altLang="en-US"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一</a:t>
            </a:r>
            <a:r>
              <a:rPr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</a:t>
            </a:r>
            <a:r>
              <a:rPr lang="zh-CN" altLang="en-US"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概述</a:t>
            </a:r>
            <a:endParaRPr sz="2800" b="1" spc="388" dirty="0">
              <a:ln w="3175">
                <a:noFill/>
                <a:prstDash val="dash"/>
              </a:ln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29745" descr="zhiqi01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6529" y="1162357"/>
            <a:ext cx="41148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占位符 29741"/>
          <p:cNvSpPr txBox="1">
            <a:spLocks noChangeArrowheads="1"/>
          </p:cNvSpPr>
          <p:nvPr/>
        </p:nvSpPr>
        <p:spPr bwMode="auto">
          <a:xfrm>
            <a:off x="1143000" y="1371600"/>
            <a:ext cx="8001000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v"/>
              <a:defRPr sz="2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</a:rPr>
              <a:t>．免疫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</a:rPr>
              <a:t>-</a:t>
            </a: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</a:rPr>
              <a:t>炎症机制 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hangingPunct="1"/>
            <a:endParaRPr lang="zh-CN" altLang="en-US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hangingPunct="1"/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</a:rPr>
              <a:t>．神经机制 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hangingPunct="1"/>
            <a:endParaRPr lang="zh-CN" altLang="en-US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hangingPunct="1"/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</a:rPr>
              <a:t>．气道高反应性</a:t>
            </a:r>
            <a:r>
              <a:rPr lang="zh-CN" altLang="en-US">
                <a:ea typeface="宋体" panose="02010600030101010101" pitchFamily="2" charset="-122"/>
              </a:rPr>
              <a:t> </a:t>
            </a:r>
            <a:endParaRPr lang="zh-CN" altLang="en-US">
              <a:ea typeface="宋体" panose="02010600030101010101" pitchFamily="2" charset="-122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4" name="Title 6"/>
          <p:cNvSpPr txBox="1"/>
          <p:nvPr>
            <p:custDataLst>
              <p:tags r:id="rId2"/>
            </p:custDataLst>
          </p:nvPr>
        </p:nvSpPr>
        <p:spPr>
          <a:xfrm>
            <a:off x="231407" y="97384"/>
            <a:ext cx="2598385" cy="503984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none" lIns="72000" tIns="36195" rIns="72000" bIns="36195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lang="zh-CN" altLang="en-US"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二</a:t>
            </a:r>
            <a:r>
              <a:rPr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</a:t>
            </a:r>
            <a:r>
              <a:rPr lang="zh-CN" altLang="en-US"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病因机制</a:t>
            </a:r>
            <a:endParaRPr sz="2800" b="1" spc="388" dirty="0">
              <a:ln w="3175">
                <a:noFill/>
                <a:prstDash val="dash"/>
              </a:ln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208908"/>
          <p:cNvSpPr txBox="1">
            <a:spLocks noChangeArrowheads="1"/>
          </p:cNvSpPr>
          <p:nvPr/>
        </p:nvSpPr>
        <p:spPr bwMode="auto">
          <a:xfrm>
            <a:off x="-291993" y="825394"/>
            <a:ext cx="11433841" cy="788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v"/>
              <a:defRPr sz="2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eaLnBrk="1" hangingPunct="1">
              <a:buFont typeface="Wingdings" panose="05000000000000000000" pitchFamily="2" charset="2"/>
              <a:buNone/>
            </a:pPr>
            <a:r>
              <a:rPr lang="en-US" altLang="zh-CN" dirty="0">
                <a:ea typeface="宋体" panose="02010600030101010101" pitchFamily="2" charset="-122"/>
              </a:rPr>
              <a:t>        </a:t>
            </a:r>
            <a:r>
              <a:rPr lang="zh-CN" altLang="en-US" dirty="0">
                <a:ea typeface="宋体" panose="02010600030101010101" pitchFamily="2" charset="-122"/>
              </a:rPr>
              <a:t>哮喘病因不完全清楚，环境因素中可能引起哮喘的激发因素有：</a:t>
            </a:r>
            <a:endParaRPr lang="zh-CN" altLang="en-US" dirty="0">
              <a:ea typeface="宋体" panose="02010600030101010101" pitchFamily="2" charset="-122"/>
            </a:endParaRPr>
          </a:p>
          <a:p>
            <a:pPr algn="just" eaLnBrk="1" hangingPunct="1">
              <a:buFont typeface="Wingdings" panose="05000000000000000000" pitchFamily="2" charset="2"/>
              <a:buNone/>
            </a:pPr>
            <a:endParaRPr lang="zh-CN" altLang="en-US" dirty="0">
              <a:ea typeface="宋体" panose="02010600030101010101" pitchFamily="2" charset="-122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295400" y="2286000"/>
            <a:ext cx="69342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zh-CN" sz="2800" dirty="0">
                <a:solidFill>
                  <a:srgbClr val="000066"/>
                </a:solidFill>
                <a:ea typeface="宋体" panose="02010600030101010101" pitchFamily="2" charset="-122"/>
              </a:rPr>
              <a:t>1</a:t>
            </a:r>
            <a:r>
              <a:rPr lang="zh-CN" altLang="en-US" sz="2800" dirty="0">
                <a:solidFill>
                  <a:srgbClr val="000066"/>
                </a:solidFill>
                <a:ea typeface="宋体" panose="02010600030101010101" pitchFamily="2" charset="-122"/>
              </a:rPr>
              <a:t>．吸入性变应原  如花粉、尘螨等。</a:t>
            </a:r>
            <a:r>
              <a:rPr lang="zh-CN" altLang="en-US" sz="4000" dirty="0">
                <a:solidFill>
                  <a:srgbClr val="000066"/>
                </a:solidFill>
                <a:ea typeface="宋体" panose="02010600030101010101" pitchFamily="2" charset="-122"/>
              </a:rPr>
              <a:t>  </a:t>
            </a:r>
            <a:endParaRPr lang="zh-CN" altLang="en-US" sz="4000" dirty="0">
              <a:solidFill>
                <a:srgbClr val="000066"/>
              </a:solidFill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295400" y="2819400"/>
            <a:ext cx="70866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zh-CN" sz="2800">
                <a:solidFill>
                  <a:srgbClr val="000066"/>
                </a:solidFill>
                <a:ea typeface="宋体" panose="02010600030101010101" pitchFamily="2" charset="-122"/>
              </a:rPr>
              <a:t>2</a:t>
            </a:r>
            <a:r>
              <a:rPr lang="zh-CN" altLang="en-US" sz="2800">
                <a:solidFill>
                  <a:srgbClr val="000066"/>
                </a:solidFill>
                <a:ea typeface="宋体" panose="02010600030101010101" pitchFamily="2" charset="-122"/>
              </a:rPr>
              <a:t>．感染细菌、病毒、原虫、寄生虫等。</a:t>
            </a:r>
            <a:r>
              <a:rPr lang="zh-CN" altLang="en-US" sz="4000">
                <a:solidFill>
                  <a:srgbClr val="000066"/>
                </a:solidFill>
                <a:ea typeface="宋体" panose="02010600030101010101" pitchFamily="2" charset="-122"/>
              </a:rPr>
              <a:t>  </a:t>
            </a:r>
            <a:endParaRPr lang="zh-CN" altLang="en-US" sz="4000">
              <a:solidFill>
                <a:srgbClr val="000066"/>
              </a:solidFill>
              <a:ea typeface="宋体" panose="02010600030101010101" pitchFamily="2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1295400" y="3581400"/>
            <a:ext cx="69342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zh-CN" sz="2800">
                <a:solidFill>
                  <a:srgbClr val="000066"/>
                </a:solidFill>
                <a:ea typeface="宋体" panose="02010600030101010101" pitchFamily="2" charset="-122"/>
              </a:rPr>
              <a:t>3</a:t>
            </a:r>
            <a:r>
              <a:rPr lang="zh-CN" altLang="en-US" sz="2800">
                <a:solidFill>
                  <a:srgbClr val="000066"/>
                </a:solidFill>
                <a:ea typeface="宋体" panose="02010600030101010101" pitchFamily="2" charset="-122"/>
              </a:rPr>
              <a:t>．食物  鱼类、虾蟹、蛋类和牛奶等食物。</a:t>
            </a:r>
            <a:endParaRPr lang="zh-CN" altLang="en-US" sz="2800">
              <a:solidFill>
                <a:srgbClr val="000066"/>
              </a:solidFill>
              <a:ea typeface="宋体" panose="02010600030101010101" pitchFamily="2" charset="-122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1295400" y="4038600"/>
            <a:ext cx="67056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zh-CN" sz="2800">
                <a:solidFill>
                  <a:srgbClr val="000066"/>
                </a:solidFill>
                <a:ea typeface="宋体" panose="02010600030101010101" pitchFamily="2" charset="-122"/>
              </a:rPr>
              <a:t>4</a:t>
            </a:r>
            <a:r>
              <a:rPr lang="zh-CN" altLang="en-US" sz="2800">
                <a:solidFill>
                  <a:srgbClr val="000066"/>
                </a:solidFill>
                <a:ea typeface="宋体" panose="02010600030101010101" pitchFamily="2" charset="-122"/>
              </a:rPr>
              <a:t>．药物  最常见的有普萘洛尔、阿司匹林。</a:t>
            </a:r>
            <a:r>
              <a:rPr lang="zh-CN" altLang="en-US" sz="4000">
                <a:solidFill>
                  <a:srgbClr val="000066"/>
                </a:solidFill>
                <a:ea typeface="宋体" panose="02010600030101010101" pitchFamily="2" charset="-122"/>
              </a:rPr>
              <a:t> </a:t>
            </a:r>
            <a:endParaRPr lang="zh-CN" altLang="en-US" sz="4000">
              <a:solidFill>
                <a:srgbClr val="000066"/>
              </a:solidFill>
              <a:ea typeface="宋体" panose="02010600030101010101" pitchFamily="2" charset="-122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1295400" y="4724400"/>
            <a:ext cx="7315200" cy="1128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zh-CN" sz="2800">
                <a:solidFill>
                  <a:srgbClr val="000066"/>
                </a:solidFill>
                <a:ea typeface="宋体" panose="02010600030101010101" pitchFamily="2" charset="-122"/>
              </a:rPr>
              <a:t>5</a:t>
            </a:r>
            <a:r>
              <a:rPr lang="zh-CN" altLang="en-US" sz="2800">
                <a:solidFill>
                  <a:srgbClr val="000066"/>
                </a:solidFill>
                <a:ea typeface="宋体" panose="02010600030101010101" pitchFamily="2" charset="-122"/>
              </a:rPr>
              <a:t>．其他  气候变化、运动、妊娠、情绪激动、紧张不安等</a:t>
            </a:r>
            <a:r>
              <a:rPr lang="zh-CN" altLang="en-US" sz="4000">
                <a:solidFill>
                  <a:srgbClr val="000066"/>
                </a:solidFill>
                <a:ea typeface="宋体" panose="02010600030101010101" pitchFamily="2" charset="-122"/>
              </a:rPr>
              <a:t>。 </a:t>
            </a:r>
            <a:endParaRPr lang="zh-CN" altLang="en-US" sz="4000">
              <a:solidFill>
                <a:srgbClr val="000066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210955"/>
          <p:cNvSpPr txBox="1">
            <a:spLocks noChangeArrowheads="1"/>
          </p:cNvSpPr>
          <p:nvPr/>
        </p:nvSpPr>
        <p:spPr bwMode="auto">
          <a:xfrm>
            <a:off x="1118667" y="949618"/>
            <a:ext cx="731520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200" dirty="0">
                <a:solidFill>
                  <a:srgbClr val="000066"/>
                </a:solidFill>
                <a:ea typeface="宋体" panose="02010600030101010101" pitchFamily="2" charset="-122"/>
              </a:rPr>
              <a:t>症状</a:t>
            </a:r>
            <a:endParaRPr lang="zh-CN" altLang="en-US" sz="3200" dirty="0">
              <a:solidFill>
                <a:srgbClr val="000066"/>
              </a:solidFill>
              <a:ea typeface="宋体" panose="02010600030101010101" pitchFamily="2" charset="-122"/>
            </a:endParaRPr>
          </a:p>
        </p:txBody>
      </p:sp>
      <p:sp>
        <p:nvSpPr>
          <p:cNvPr id="3" name="横卷形 210963"/>
          <p:cNvSpPr>
            <a:spLocks noChangeArrowheads="1"/>
          </p:cNvSpPr>
          <p:nvPr/>
        </p:nvSpPr>
        <p:spPr bwMode="auto">
          <a:xfrm>
            <a:off x="1042467" y="1559218"/>
            <a:ext cx="7696200" cy="2590800"/>
          </a:xfrm>
          <a:prstGeom prst="horizontalScroll">
            <a:avLst>
              <a:gd name="adj" fmla="val 12500"/>
            </a:avLst>
          </a:prstGeom>
          <a:gradFill rotWithShape="1">
            <a:gsLst>
              <a:gs pos="0">
                <a:srgbClr val="FF00FF"/>
              </a:gs>
              <a:gs pos="50000">
                <a:srgbClr val="FFFFFF"/>
              </a:gs>
              <a:gs pos="100000">
                <a:srgbClr val="FF00FF"/>
              </a:gs>
            </a:gsLst>
            <a:lin ang="5400000" scaled="1"/>
          </a:gradFill>
          <a:ln w="9525">
            <a:solidFill>
              <a:srgbClr val="000066"/>
            </a:solidFill>
            <a:round/>
          </a:ln>
        </p:spPr>
        <p:txBody>
          <a:bodyPr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423467" y="2016418"/>
            <a:ext cx="7315200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zh-CN" sz="2800">
                <a:solidFill>
                  <a:srgbClr val="000066"/>
                </a:solidFill>
                <a:ea typeface="宋体" panose="02010600030101010101" pitchFamily="2" charset="-122"/>
              </a:rPr>
              <a:t> </a:t>
            </a:r>
            <a:r>
              <a:rPr lang="zh-CN" altLang="en-US" sz="2800">
                <a:solidFill>
                  <a:srgbClr val="FF0000"/>
                </a:solidFill>
                <a:ea typeface="宋体" panose="02010600030101010101" pitchFamily="2" charset="-122"/>
              </a:rPr>
              <a:t>发作性伴有哮鸣音的呼气性呼吸困难。</a:t>
            </a:r>
            <a:r>
              <a:rPr lang="zh-CN" altLang="en-US" sz="2800">
                <a:solidFill>
                  <a:srgbClr val="000066"/>
                </a:solidFill>
                <a:ea typeface="宋体" panose="02010600030101010101" pitchFamily="2" charset="-122"/>
              </a:rPr>
              <a:t>严重者可被迫采取坐位或呈端坐呼吸，干咳或咯大量白色泡沫痰，甚至出现发绀等。具备如下特性：</a:t>
            </a:r>
            <a:endParaRPr lang="zh-CN" altLang="en-US" sz="2800">
              <a:solidFill>
                <a:srgbClr val="000066"/>
              </a:solidFill>
              <a:ea typeface="宋体" panose="02010600030101010101" pitchFamily="2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1499667" y="4150018"/>
            <a:ext cx="74676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zh-CN" sz="2800">
                <a:solidFill>
                  <a:srgbClr val="000066"/>
                </a:solidFill>
                <a:ea typeface="宋体" panose="02010600030101010101" pitchFamily="2" charset="-122"/>
              </a:rPr>
              <a:t>①</a:t>
            </a:r>
            <a:r>
              <a:rPr lang="zh-CN" altLang="en-US" sz="2800">
                <a:solidFill>
                  <a:srgbClr val="FF0000"/>
                </a:solidFill>
                <a:ea typeface="宋体" panose="02010600030101010101" pitchFamily="2" charset="-122"/>
              </a:rPr>
              <a:t>发作性</a:t>
            </a:r>
            <a:r>
              <a:rPr lang="zh-CN" altLang="en-US" sz="2800">
                <a:solidFill>
                  <a:srgbClr val="000066"/>
                </a:solidFill>
                <a:ea typeface="宋体" panose="02010600030101010101" pitchFamily="2" charset="-122"/>
              </a:rPr>
              <a:t>：当遇到诱发因素时呈发作性加重。</a:t>
            </a:r>
            <a:endParaRPr lang="zh-CN" altLang="en-US" sz="2800">
              <a:solidFill>
                <a:srgbClr val="000066"/>
              </a:solidFill>
              <a:ea typeface="宋体" panose="02010600030101010101" pitchFamily="2" charset="-122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1499667" y="4531018"/>
            <a:ext cx="71628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zh-CN" sz="2800">
                <a:solidFill>
                  <a:srgbClr val="000066"/>
                </a:solidFill>
                <a:ea typeface="宋体" panose="02010600030101010101" pitchFamily="2" charset="-122"/>
              </a:rPr>
              <a:t>②</a:t>
            </a:r>
            <a:r>
              <a:rPr lang="zh-CN" altLang="en-US" sz="2800">
                <a:solidFill>
                  <a:srgbClr val="FF0000"/>
                </a:solidFill>
                <a:ea typeface="宋体" panose="02010600030101010101" pitchFamily="2" charset="-122"/>
              </a:rPr>
              <a:t>时间节律性</a:t>
            </a:r>
            <a:r>
              <a:rPr lang="zh-CN" altLang="en-US" sz="2800">
                <a:solidFill>
                  <a:srgbClr val="000066"/>
                </a:solidFill>
                <a:ea typeface="宋体" panose="02010600030101010101" pitchFamily="2" charset="-122"/>
              </a:rPr>
              <a:t>：常在夜间及凌晨发作或加重。</a:t>
            </a:r>
            <a:endParaRPr lang="zh-CN" altLang="en-US" sz="2800">
              <a:solidFill>
                <a:srgbClr val="000066"/>
              </a:solidFill>
              <a:ea typeface="宋体" panose="02010600030101010101" pitchFamily="2" charset="-122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1499667" y="4912018"/>
            <a:ext cx="67056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zh-CN" sz="2800">
                <a:solidFill>
                  <a:srgbClr val="000066"/>
                </a:solidFill>
                <a:ea typeface="宋体" panose="02010600030101010101" pitchFamily="2" charset="-122"/>
              </a:rPr>
              <a:t>③</a:t>
            </a:r>
            <a:r>
              <a:rPr lang="zh-CN" altLang="en-US" sz="2800">
                <a:solidFill>
                  <a:srgbClr val="FF0000"/>
                </a:solidFill>
                <a:ea typeface="宋体" panose="02010600030101010101" pitchFamily="2" charset="-122"/>
              </a:rPr>
              <a:t>季节性</a:t>
            </a:r>
            <a:r>
              <a:rPr lang="zh-CN" altLang="en-US" sz="2800">
                <a:solidFill>
                  <a:srgbClr val="000066"/>
                </a:solidFill>
                <a:ea typeface="宋体" panose="02010600030101010101" pitchFamily="2" charset="-122"/>
              </a:rPr>
              <a:t>：常在秋冬季节发作或加重。</a:t>
            </a:r>
            <a:endParaRPr lang="zh-CN" altLang="en-US" sz="2800">
              <a:solidFill>
                <a:srgbClr val="000066"/>
              </a:solidFill>
              <a:ea typeface="宋体" panose="02010600030101010101" pitchFamily="2" charset="-122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1499667" y="5369218"/>
            <a:ext cx="7010400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zh-CN" sz="2800">
                <a:solidFill>
                  <a:srgbClr val="000066"/>
                </a:solidFill>
                <a:ea typeface="宋体" panose="02010600030101010101" pitchFamily="2" charset="-122"/>
              </a:rPr>
              <a:t>④</a:t>
            </a:r>
            <a:r>
              <a:rPr lang="zh-CN" altLang="en-US" sz="2800">
                <a:solidFill>
                  <a:srgbClr val="FF0000"/>
                </a:solidFill>
                <a:ea typeface="宋体" panose="02010600030101010101" pitchFamily="2" charset="-122"/>
              </a:rPr>
              <a:t>可逆性</a:t>
            </a:r>
            <a:r>
              <a:rPr lang="zh-CN" altLang="en-US" sz="2800">
                <a:solidFill>
                  <a:srgbClr val="000066"/>
                </a:solidFill>
                <a:ea typeface="宋体" panose="02010600030101010101" pitchFamily="2" charset="-122"/>
              </a:rPr>
              <a:t>：平喘药通常能够缓解症状，可有明显的缓解期。</a:t>
            </a:r>
            <a:endParaRPr lang="zh-CN" altLang="en-US" sz="2800">
              <a:solidFill>
                <a:srgbClr val="000066"/>
              </a:solidFill>
              <a:ea typeface="宋体" panose="02010600030101010101" pitchFamily="2" charset="-122"/>
            </a:endParaRPr>
          </a:p>
        </p:txBody>
      </p:sp>
      <p:sp>
        <p:nvSpPr>
          <p:cNvPr id="9" name="Title 6"/>
          <p:cNvSpPr txBox="1"/>
          <p:nvPr>
            <p:custDataLst>
              <p:tags r:id="rId1"/>
            </p:custDataLst>
          </p:nvPr>
        </p:nvSpPr>
        <p:spPr>
          <a:xfrm>
            <a:off x="231407" y="97384"/>
            <a:ext cx="2598385" cy="503984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none" lIns="72000" tIns="36195" rIns="72000" bIns="36195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lang="zh-CN" altLang="en-US"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三</a:t>
            </a:r>
            <a:r>
              <a:rPr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</a:t>
            </a:r>
            <a:r>
              <a:rPr lang="zh-CN" altLang="en-US"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临床表现</a:t>
            </a:r>
            <a:endParaRPr sz="2800" b="1" spc="388" dirty="0">
              <a:ln w="3175">
                <a:noFill/>
                <a:prstDash val="dash"/>
              </a:ln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9784873da7d5dd939555a422eff551ceed9e77a644dba-7A8xtg"/>
          <p:cNvPicPr>
            <a:picLocks noChangeAspect="1"/>
          </p:cNvPicPr>
          <p:nvPr/>
        </p:nvPicPr>
        <p:blipFill>
          <a:blip r:embed="rId1"/>
          <a:srcRect l="12780" t="2600" r="33949" b="13746"/>
          <a:stretch>
            <a:fillRect/>
          </a:stretch>
        </p:blipFill>
        <p:spPr>
          <a:xfrm>
            <a:off x="-15875" y="19685"/>
            <a:ext cx="3674110" cy="686562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09855" y="132715"/>
            <a:ext cx="3422650" cy="6640195"/>
          </a:xfrm>
          <a:prstGeom prst="rect">
            <a:avLst/>
          </a:prstGeom>
          <a:solidFill>
            <a:schemeClr val="bg1"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984250" y="1511935"/>
            <a:ext cx="1452880" cy="3046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600" b="1">
                <a:solidFill>
                  <a:srgbClr val="5A84AF"/>
                </a:solidFill>
                <a:latin typeface="黑体" panose="02010609060101010101" charset="-122"/>
                <a:ea typeface="黑体" panose="02010609060101010101" charset="-122"/>
              </a:rPr>
              <a:t>目</a:t>
            </a:r>
            <a:endParaRPr lang="zh-CN" altLang="en-US" sz="9600" b="1">
              <a:solidFill>
                <a:srgbClr val="5A84AF"/>
              </a:solidFill>
              <a:latin typeface="黑体" panose="02010609060101010101" charset="-122"/>
              <a:ea typeface="黑体" panose="02010609060101010101" charset="-122"/>
            </a:endParaRPr>
          </a:p>
          <a:p>
            <a:r>
              <a:rPr lang="zh-CN" altLang="en-US" sz="9600" b="1">
                <a:solidFill>
                  <a:srgbClr val="5A84AF"/>
                </a:solidFill>
                <a:latin typeface="黑体" panose="02010609060101010101" charset="-122"/>
                <a:ea typeface="黑体" panose="02010609060101010101" charset="-122"/>
              </a:rPr>
              <a:t>录</a:t>
            </a:r>
            <a:endParaRPr lang="zh-CN" altLang="en-US" sz="9600" b="1">
              <a:solidFill>
                <a:srgbClr val="5A84AF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grpSp>
        <p:nvGrpSpPr>
          <p:cNvPr id="17" name="组合 16"/>
          <p:cNvGrpSpPr/>
          <p:nvPr>
            <p:custDataLst>
              <p:tags r:id="rId2"/>
            </p:custDataLst>
          </p:nvPr>
        </p:nvGrpSpPr>
        <p:grpSpPr>
          <a:xfrm>
            <a:off x="3968022" y="1644382"/>
            <a:ext cx="3498580" cy="540000"/>
            <a:chOff x="1397186" y="3857714"/>
            <a:chExt cx="4055189" cy="549605"/>
          </a:xfrm>
        </p:grpSpPr>
        <p:sp>
          <p:nvSpPr>
            <p:cNvPr id="54" name="_14"/>
            <p:cNvSpPr txBox="1">
              <a:spLocks noChangeArrowheads="1"/>
            </p:cNvSpPr>
            <p:nvPr>
              <p:custDataLst>
                <p:tags r:id="rId3"/>
              </p:custDataLst>
            </p:nvPr>
          </p:nvSpPr>
          <p:spPr bwMode="auto">
            <a:xfrm>
              <a:off x="1397186" y="3857714"/>
              <a:ext cx="1123680" cy="549605"/>
            </a:xfrm>
            <a:prstGeom prst="rect">
              <a:avLst/>
            </a:prstGeom>
            <a:solidFill>
              <a:srgbClr val="8EC0B9"/>
            </a:solidFill>
            <a:ln w="9525">
              <a:noFill/>
              <a:miter lim="800000"/>
            </a:ln>
            <a:effectLst/>
          </p:spPr>
          <p:txBody>
            <a:bodyPr vert="horz" wrap="square" lIns="68567" tIns="34283" rIns="68567" bIns="34283" numCol="1" anchor="ctr" anchorCtr="0" compatLnSpc="1"/>
            <a:lstStyle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+mj-lt"/>
                  <a:ea typeface="+mj-ea"/>
                  <a:cs typeface="+mj-cs"/>
                </a:defRPr>
              </a:lvl1pPr>
              <a:lvl2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algn="ctr"/>
              <a:r>
                <a:rPr lang="zh-CN" altLang="en-US" sz="1800" dirty="0" smtClean="0">
                  <a:solidFill>
                    <a:schemeClr val="bg1"/>
                  </a:solidFill>
                  <a:uFillTx/>
                  <a:latin typeface="华文细黑" panose="02010600040101010101" charset="-122"/>
                  <a:ea typeface="字魂70号-灵悦黑体"/>
                  <a:sym typeface="华文细黑" panose="02010600040101010101" charset="-122"/>
                </a:rPr>
                <a:t>项目</a:t>
              </a:r>
              <a:r>
                <a:rPr lang="zh-CN" altLang="en-US" sz="1800" dirty="0" smtClean="0">
                  <a:solidFill>
                    <a:schemeClr val="bg1"/>
                  </a:solidFill>
                  <a:uFillTx/>
                  <a:latin typeface="华文细黑" panose="02010600040101010101" charset="-122"/>
                  <a:ea typeface="字魂70号-灵悦黑体"/>
                  <a:sym typeface="华文细黑" panose="02010600040101010101" charset="-122"/>
                </a:rPr>
                <a:t>九</a:t>
              </a:r>
              <a:endParaRPr lang="zh-CN" altLang="en-US" sz="1800" dirty="0">
                <a:solidFill>
                  <a:schemeClr val="bg1"/>
                </a:solidFill>
                <a:uFillTx/>
                <a:latin typeface="华文细黑" panose="02010600040101010101" charset="-122"/>
                <a:ea typeface="字魂70号-灵悦黑体"/>
                <a:sym typeface="华文细黑" panose="02010600040101010101" charset="-122"/>
              </a:endParaRPr>
            </a:p>
          </p:txBody>
        </p:sp>
        <p:sp>
          <p:nvSpPr>
            <p:cNvPr id="55" name="矩形 54"/>
            <p:cNvSpPr/>
            <p:nvPr>
              <p:custDataLst>
                <p:tags r:id="rId4"/>
              </p:custDataLst>
            </p:nvPr>
          </p:nvSpPr>
          <p:spPr bwMode="auto">
            <a:xfrm>
              <a:off x="2597287" y="3857714"/>
              <a:ext cx="2855088" cy="549605"/>
            </a:xfrm>
            <a:prstGeom prst="rect">
              <a:avLst/>
            </a:prstGeom>
            <a:noFill/>
            <a:ln w="19050">
              <a:solidFill>
                <a:srgbClr val="8EC0B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spcBef>
                  <a:spcPct val="50000"/>
                </a:spcBef>
              </a:pPr>
              <a:r>
                <a:rPr lang="zh-CN" altLang="en-US" sz="1600" b="1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+mn-ea"/>
                </a:rPr>
                <a:t>内分泌与代谢性</a:t>
              </a:r>
              <a:r>
                <a:rPr lang="zh-CN" altLang="en-US" sz="1600" b="1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+mn-ea"/>
                </a:rPr>
                <a:t>疾病</a:t>
              </a:r>
              <a:endParaRPr lang="zh-CN" altLang="en-US" sz="16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+mn-ea"/>
              </a:endParaRPr>
            </a:p>
          </p:txBody>
        </p:sp>
      </p:grpSp>
      <p:grpSp>
        <p:nvGrpSpPr>
          <p:cNvPr id="18" name="组合 17"/>
          <p:cNvGrpSpPr/>
          <p:nvPr>
            <p:custDataLst>
              <p:tags r:id="rId5"/>
            </p:custDataLst>
          </p:nvPr>
        </p:nvGrpSpPr>
        <p:grpSpPr>
          <a:xfrm>
            <a:off x="7990570" y="1644382"/>
            <a:ext cx="3698922" cy="540000"/>
            <a:chOff x="1397186" y="3857714"/>
            <a:chExt cx="4225649" cy="549605"/>
          </a:xfrm>
        </p:grpSpPr>
        <p:sp>
          <p:nvSpPr>
            <p:cNvPr id="20" name="_14"/>
            <p:cNvSpPr txBox="1">
              <a:spLocks noChangeArrowheads="1"/>
            </p:cNvSpPr>
            <p:nvPr>
              <p:custDataLst>
                <p:tags r:id="rId6"/>
              </p:custDataLst>
            </p:nvPr>
          </p:nvSpPr>
          <p:spPr bwMode="auto">
            <a:xfrm>
              <a:off x="1397186" y="3857714"/>
              <a:ext cx="1123680" cy="549605"/>
            </a:xfrm>
            <a:prstGeom prst="rect">
              <a:avLst/>
            </a:prstGeom>
            <a:solidFill>
              <a:srgbClr val="F3B96D"/>
            </a:solidFill>
            <a:ln w="9525">
              <a:solidFill>
                <a:srgbClr val="F3B96D"/>
              </a:solidFill>
              <a:miter lim="800000"/>
            </a:ln>
            <a:effectLst/>
          </p:spPr>
          <p:txBody>
            <a:bodyPr vert="horz" wrap="square" lIns="68567" tIns="34283" rIns="68567" bIns="34283" numCol="1" anchor="ctr" anchorCtr="0" compatLnSpc="1"/>
            <a:lstStyle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+mj-lt"/>
                  <a:ea typeface="+mj-ea"/>
                  <a:cs typeface="+mj-cs"/>
                </a:defRPr>
              </a:lvl1pPr>
              <a:lvl2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algn="ctr"/>
              <a:r>
                <a:rPr lang="zh-CN" altLang="en-US" sz="1800" dirty="0" smtClean="0">
                  <a:solidFill>
                    <a:schemeClr val="bg1"/>
                  </a:solidFill>
                  <a:uFillTx/>
                  <a:latin typeface="华文细黑" panose="02010600040101010101" charset="-122"/>
                  <a:ea typeface="字魂70号-灵悦黑体"/>
                  <a:sym typeface="华文细黑" panose="02010600040101010101" charset="-122"/>
                </a:rPr>
                <a:t>项目</a:t>
              </a:r>
              <a:r>
                <a:rPr lang="zh-CN" altLang="en-US" sz="1800" dirty="0" smtClean="0">
                  <a:solidFill>
                    <a:schemeClr val="bg1"/>
                  </a:solidFill>
                  <a:latin typeface="华文细黑" panose="02010600040101010101" charset="-122"/>
                  <a:ea typeface="字魂70号-灵悦黑体"/>
                  <a:sym typeface="华文细黑" panose="02010600040101010101" charset="-122"/>
                </a:rPr>
                <a:t>十</a:t>
              </a:r>
              <a:endParaRPr lang="zh-CN" altLang="en-US" sz="1800" dirty="0">
                <a:solidFill>
                  <a:schemeClr val="bg1"/>
                </a:solidFill>
                <a:uFillTx/>
                <a:latin typeface="华文细黑" panose="02010600040101010101" charset="-122"/>
                <a:ea typeface="字魂70号-灵悦黑体"/>
                <a:sym typeface="华文细黑" panose="02010600040101010101" charset="-122"/>
              </a:endParaRPr>
            </a:p>
          </p:txBody>
        </p:sp>
        <p:sp>
          <p:nvSpPr>
            <p:cNvPr id="21" name="矩形 20"/>
            <p:cNvSpPr/>
            <p:nvPr>
              <p:custDataLst>
                <p:tags r:id="rId7"/>
              </p:custDataLst>
            </p:nvPr>
          </p:nvSpPr>
          <p:spPr bwMode="auto">
            <a:xfrm>
              <a:off x="2597135" y="3857714"/>
              <a:ext cx="3025700" cy="549589"/>
            </a:xfrm>
            <a:prstGeom prst="rect">
              <a:avLst/>
            </a:prstGeom>
            <a:noFill/>
            <a:ln w="19050">
              <a:solidFill>
                <a:srgbClr val="F3B9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lnSpc>
                  <a:spcPct val="150000"/>
                </a:lnSpc>
              </a:pPr>
              <a:r>
                <a:rPr lang="zh-CN" sz="1600" b="1" dirty="0" smtClean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+mn-ea"/>
                </a:rPr>
                <a:t>风湿性</a:t>
              </a:r>
              <a:r>
                <a:rPr lang="zh-CN" sz="1600" b="1" dirty="0" smtClean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+mn-ea"/>
                </a:rPr>
                <a:t>疾病</a:t>
              </a:r>
              <a:endParaRPr lang="zh-CN" sz="1600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+mn-ea"/>
              </a:endParaRPr>
            </a:p>
          </p:txBody>
        </p:sp>
      </p:grpSp>
      <p:grpSp>
        <p:nvGrpSpPr>
          <p:cNvPr id="23" name="组合 22"/>
          <p:cNvGrpSpPr/>
          <p:nvPr>
            <p:custDataLst>
              <p:tags r:id="rId8"/>
            </p:custDataLst>
          </p:nvPr>
        </p:nvGrpSpPr>
        <p:grpSpPr>
          <a:xfrm>
            <a:off x="3968022" y="2553957"/>
            <a:ext cx="3498580" cy="539984"/>
            <a:chOff x="1397186" y="3857714"/>
            <a:chExt cx="4225649" cy="549589"/>
          </a:xfrm>
        </p:grpSpPr>
        <p:sp>
          <p:nvSpPr>
            <p:cNvPr id="24" name="_14"/>
            <p:cNvSpPr txBox="1">
              <a:spLocks noChangeArrowheads="1"/>
            </p:cNvSpPr>
            <p:nvPr>
              <p:custDataLst>
                <p:tags r:id="rId9"/>
              </p:custDataLst>
            </p:nvPr>
          </p:nvSpPr>
          <p:spPr bwMode="auto">
            <a:xfrm>
              <a:off x="1397186" y="3857714"/>
              <a:ext cx="1171922" cy="549351"/>
            </a:xfrm>
            <a:prstGeom prst="rect">
              <a:avLst/>
            </a:prstGeom>
            <a:solidFill>
              <a:srgbClr val="F3B96D"/>
            </a:solidFill>
            <a:ln w="9525">
              <a:solidFill>
                <a:srgbClr val="F3B96D"/>
              </a:solidFill>
              <a:miter lim="800000"/>
            </a:ln>
            <a:effectLst/>
          </p:spPr>
          <p:txBody>
            <a:bodyPr vert="horz" wrap="square" lIns="68567" tIns="34283" rIns="68567" bIns="34283" numCol="1" anchor="ctr" anchorCtr="0" compatLnSpc="1"/>
            <a:lstStyle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+mj-lt"/>
                  <a:ea typeface="+mj-ea"/>
                  <a:cs typeface="+mj-cs"/>
                </a:defRPr>
              </a:lvl1pPr>
              <a:lvl2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algn="ctr"/>
              <a:r>
                <a:rPr lang="zh-CN" altLang="en-US" sz="1800" dirty="0" smtClean="0">
                  <a:solidFill>
                    <a:schemeClr val="bg1"/>
                  </a:solidFill>
                  <a:uFillTx/>
                  <a:latin typeface="华文细黑" panose="02010600040101010101" charset="-122"/>
                  <a:ea typeface="字魂70号-灵悦黑体"/>
                  <a:sym typeface="华文细黑" panose="02010600040101010101" charset="-122"/>
                </a:rPr>
                <a:t>项目</a:t>
              </a:r>
              <a:r>
                <a:rPr lang="zh-CN" altLang="en-US" sz="1800" dirty="0" smtClean="0">
                  <a:solidFill>
                    <a:schemeClr val="bg1"/>
                  </a:solidFill>
                  <a:latin typeface="华文细黑" panose="02010600040101010101" charset="-122"/>
                  <a:ea typeface="字魂70号-灵悦黑体"/>
                  <a:sym typeface="华文细黑" panose="02010600040101010101" charset="-122"/>
                </a:rPr>
                <a:t>十</a:t>
              </a:r>
              <a:endParaRPr lang="zh-CN" altLang="en-US" sz="1800" dirty="0" smtClean="0">
                <a:solidFill>
                  <a:schemeClr val="bg1"/>
                </a:solidFill>
                <a:latin typeface="华文细黑" panose="02010600040101010101" charset="-122"/>
                <a:ea typeface="字魂70号-灵悦黑体"/>
                <a:sym typeface="华文细黑" panose="02010600040101010101" charset="-122"/>
              </a:endParaRPr>
            </a:p>
            <a:p>
              <a:pPr algn="ctr"/>
              <a:r>
                <a:rPr lang="zh-CN" altLang="en-US" sz="1800" dirty="0" smtClean="0">
                  <a:solidFill>
                    <a:schemeClr val="bg1"/>
                  </a:solidFill>
                  <a:latin typeface="华文细黑" panose="02010600040101010101" charset="-122"/>
                  <a:ea typeface="字魂70号-灵悦黑体"/>
                  <a:sym typeface="华文细黑" panose="02010600040101010101" charset="-122"/>
                </a:rPr>
                <a:t>一</a:t>
              </a:r>
              <a:endParaRPr lang="zh-CN" altLang="en-US" sz="1800" dirty="0">
                <a:solidFill>
                  <a:schemeClr val="bg1"/>
                </a:solidFill>
                <a:uFillTx/>
                <a:latin typeface="华文细黑" panose="02010600040101010101" charset="-122"/>
                <a:ea typeface="字魂70号-灵悦黑体"/>
                <a:sym typeface="华文细黑" panose="02010600040101010101" charset="-122"/>
              </a:endParaRPr>
            </a:p>
          </p:txBody>
        </p:sp>
        <p:sp>
          <p:nvSpPr>
            <p:cNvPr id="25" name="矩形 24"/>
            <p:cNvSpPr/>
            <p:nvPr>
              <p:custDataLst>
                <p:tags r:id="rId10"/>
              </p:custDataLst>
            </p:nvPr>
          </p:nvSpPr>
          <p:spPr bwMode="auto">
            <a:xfrm>
              <a:off x="2597135" y="3857714"/>
              <a:ext cx="3025700" cy="549589"/>
            </a:xfrm>
            <a:prstGeom prst="rect">
              <a:avLst/>
            </a:prstGeom>
            <a:noFill/>
            <a:ln w="19050">
              <a:solidFill>
                <a:srgbClr val="F3B9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spcBef>
                  <a:spcPct val="50000"/>
                </a:spcBef>
              </a:pPr>
              <a:r>
                <a:rPr lang="zh-CN" altLang="en-US" sz="1600" b="1" dirty="0" smtClean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+mn-ea"/>
                </a:rPr>
                <a:t>血液系统</a:t>
              </a:r>
              <a:r>
                <a:rPr lang="zh-CN" altLang="en-US" sz="1600" b="1" dirty="0" smtClean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+mn-ea"/>
                </a:rPr>
                <a:t>疾病</a:t>
              </a:r>
              <a:endParaRPr lang="zh-CN" altLang="en-US" sz="1600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+mn-ea"/>
              </a:endParaRPr>
            </a:p>
          </p:txBody>
        </p:sp>
      </p:grpSp>
      <p:grpSp>
        <p:nvGrpSpPr>
          <p:cNvPr id="26" name="组合 25"/>
          <p:cNvGrpSpPr/>
          <p:nvPr>
            <p:custDataLst>
              <p:tags r:id="rId11"/>
            </p:custDataLst>
          </p:nvPr>
        </p:nvGrpSpPr>
        <p:grpSpPr>
          <a:xfrm>
            <a:off x="7990570" y="2553957"/>
            <a:ext cx="3698922" cy="540000"/>
            <a:chOff x="1397186" y="3857714"/>
            <a:chExt cx="4055189" cy="549605"/>
          </a:xfrm>
        </p:grpSpPr>
        <p:sp>
          <p:nvSpPr>
            <p:cNvPr id="27" name="_14"/>
            <p:cNvSpPr txBox="1">
              <a:spLocks noChangeArrowheads="1"/>
            </p:cNvSpPr>
            <p:nvPr>
              <p:custDataLst>
                <p:tags r:id="rId12"/>
              </p:custDataLst>
            </p:nvPr>
          </p:nvSpPr>
          <p:spPr bwMode="auto">
            <a:xfrm>
              <a:off x="1397186" y="3857714"/>
              <a:ext cx="1123680" cy="549605"/>
            </a:xfrm>
            <a:prstGeom prst="rect">
              <a:avLst/>
            </a:prstGeom>
            <a:solidFill>
              <a:srgbClr val="8EC0B9"/>
            </a:solidFill>
            <a:ln w="9525">
              <a:noFill/>
              <a:miter lim="800000"/>
            </a:ln>
            <a:effectLst/>
          </p:spPr>
          <p:txBody>
            <a:bodyPr vert="horz" wrap="square" lIns="68567" tIns="34283" rIns="68567" bIns="34283" numCol="1" anchor="ctr" anchorCtr="0" compatLnSpc="1"/>
            <a:lstStyle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+mj-lt"/>
                  <a:ea typeface="+mj-ea"/>
                  <a:cs typeface="+mj-cs"/>
                </a:defRPr>
              </a:lvl1pPr>
              <a:lvl2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algn="ctr"/>
              <a:r>
                <a:rPr lang="zh-CN" altLang="en-US" sz="1800" dirty="0" smtClean="0">
                  <a:solidFill>
                    <a:schemeClr val="bg1"/>
                  </a:solidFill>
                  <a:uFillTx/>
                  <a:latin typeface="华文细黑" panose="02010600040101010101" charset="-122"/>
                  <a:ea typeface="字魂70号-灵悦黑体"/>
                  <a:sym typeface="华文细黑" panose="02010600040101010101" charset="-122"/>
                </a:rPr>
                <a:t>项目</a:t>
              </a:r>
              <a:r>
                <a:rPr lang="zh-CN" altLang="en-US" sz="1800" dirty="0" smtClean="0">
                  <a:solidFill>
                    <a:schemeClr val="bg1"/>
                  </a:solidFill>
                  <a:latin typeface="华文细黑" panose="02010600040101010101" charset="-122"/>
                  <a:ea typeface="字魂70号-灵悦黑体"/>
                  <a:sym typeface="华文细黑" panose="02010600040101010101" charset="-122"/>
                </a:rPr>
                <a:t>十</a:t>
              </a:r>
              <a:endParaRPr lang="zh-CN" altLang="en-US" sz="1800" dirty="0" smtClean="0">
                <a:solidFill>
                  <a:schemeClr val="bg1"/>
                </a:solidFill>
                <a:latin typeface="华文细黑" panose="02010600040101010101" charset="-122"/>
                <a:ea typeface="字魂70号-灵悦黑体"/>
                <a:sym typeface="华文细黑" panose="02010600040101010101" charset="-122"/>
              </a:endParaRPr>
            </a:p>
            <a:p>
              <a:pPr algn="ctr"/>
              <a:r>
                <a:rPr lang="zh-CN" altLang="en-US" sz="1800" dirty="0" smtClean="0">
                  <a:solidFill>
                    <a:schemeClr val="bg1"/>
                  </a:solidFill>
                  <a:latin typeface="华文细黑" panose="02010600040101010101" charset="-122"/>
                  <a:ea typeface="字魂70号-灵悦黑体"/>
                  <a:sym typeface="华文细黑" panose="02010600040101010101" charset="-122"/>
                </a:rPr>
                <a:t>二</a:t>
              </a:r>
              <a:endParaRPr lang="zh-CN" altLang="en-US" sz="1800" dirty="0">
                <a:solidFill>
                  <a:schemeClr val="bg1"/>
                </a:solidFill>
                <a:uFillTx/>
                <a:latin typeface="华文细黑" panose="02010600040101010101" charset="-122"/>
                <a:ea typeface="字魂70号-灵悦黑体"/>
                <a:sym typeface="华文细黑" panose="02010600040101010101" charset="-122"/>
              </a:endParaRPr>
            </a:p>
          </p:txBody>
        </p:sp>
        <p:sp>
          <p:nvSpPr>
            <p:cNvPr id="28" name="矩形 27"/>
            <p:cNvSpPr/>
            <p:nvPr>
              <p:custDataLst>
                <p:tags r:id="rId13"/>
              </p:custDataLst>
            </p:nvPr>
          </p:nvSpPr>
          <p:spPr bwMode="auto">
            <a:xfrm>
              <a:off x="2597287" y="3857714"/>
              <a:ext cx="2855088" cy="549605"/>
            </a:xfrm>
            <a:prstGeom prst="rect">
              <a:avLst/>
            </a:prstGeom>
            <a:noFill/>
            <a:ln w="19050">
              <a:solidFill>
                <a:srgbClr val="8EC0B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spcBef>
                  <a:spcPct val="50000"/>
                </a:spcBef>
              </a:pPr>
              <a:r>
                <a:rPr lang="zh-CN" altLang="en-US" sz="1600" b="1" dirty="0" smtClean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+mn-ea"/>
                </a:rPr>
                <a:t>神经系统</a:t>
              </a:r>
              <a:r>
                <a:rPr lang="zh-CN" altLang="en-US" sz="1600" b="1" dirty="0" smtClean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+mn-ea"/>
                </a:rPr>
                <a:t>疾病</a:t>
              </a:r>
              <a:endParaRPr lang="zh-CN" altLang="en-US" sz="1600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+mn-ea"/>
              </a:endParaRPr>
            </a:p>
          </p:txBody>
        </p:sp>
      </p:grpSp>
      <p:grpSp>
        <p:nvGrpSpPr>
          <p:cNvPr id="29" name="组合 28"/>
          <p:cNvGrpSpPr/>
          <p:nvPr>
            <p:custDataLst>
              <p:tags r:id="rId14"/>
            </p:custDataLst>
          </p:nvPr>
        </p:nvGrpSpPr>
        <p:grpSpPr>
          <a:xfrm>
            <a:off x="3968022" y="3472028"/>
            <a:ext cx="3498580" cy="540000"/>
            <a:chOff x="1397186" y="3857714"/>
            <a:chExt cx="4055189" cy="549605"/>
          </a:xfrm>
        </p:grpSpPr>
        <p:sp>
          <p:nvSpPr>
            <p:cNvPr id="31" name="_14"/>
            <p:cNvSpPr txBox="1">
              <a:spLocks noChangeArrowheads="1"/>
            </p:cNvSpPr>
            <p:nvPr>
              <p:custDataLst>
                <p:tags r:id="rId15"/>
              </p:custDataLst>
            </p:nvPr>
          </p:nvSpPr>
          <p:spPr bwMode="auto">
            <a:xfrm>
              <a:off x="1397186" y="3857714"/>
              <a:ext cx="1123680" cy="549605"/>
            </a:xfrm>
            <a:prstGeom prst="rect">
              <a:avLst/>
            </a:prstGeom>
            <a:solidFill>
              <a:srgbClr val="8EC0B9"/>
            </a:solidFill>
            <a:ln w="9525">
              <a:noFill/>
              <a:miter lim="800000"/>
            </a:ln>
            <a:effectLst/>
          </p:spPr>
          <p:txBody>
            <a:bodyPr vert="horz" wrap="square" lIns="68567" tIns="34283" rIns="68567" bIns="34283" numCol="1" anchor="ctr" anchorCtr="0" compatLnSpc="1"/>
            <a:lstStyle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+mj-lt"/>
                  <a:ea typeface="+mj-ea"/>
                  <a:cs typeface="+mj-cs"/>
                </a:defRPr>
              </a:lvl1pPr>
              <a:lvl2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algn="ctr"/>
              <a:r>
                <a:rPr lang="zh-CN" altLang="en-US" sz="1800" dirty="0" smtClean="0">
                  <a:solidFill>
                    <a:schemeClr val="bg1"/>
                  </a:solidFill>
                  <a:uFillTx/>
                  <a:latin typeface="华文细黑" panose="02010600040101010101" charset="-122"/>
                  <a:ea typeface="字魂70号-灵悦黑体"/>
                  <a:sym typeface="华文细黑" panose="02010600040101010101" charset="-122"/>
                </a:rPr>
                <a:t>项目</a:t>
              </a:r>
              <a:r>
                <a:rPr lang="zh-CN" altLang="en-US" sz="1800" dirty="0" smtClean="0">
                  <a:solidFill>
                    <a:schemeClr val="bg1"/>
                  </a:solidFill>
                  <a:latin typeface="华文细黑" panose="02010600040101010101" charset="-122"/>
                  <a:ea typeface="字魂70号-灵悦黑体"/>
                  <a:sym typeface="华文细黑" panose="02010600040101010101" charset="-122"/>
                </a:rPr>
                <a:t>十</a:t>
              </a:r>
              <a:endParaRPr lang="zh-CN" altLang="en-US" sz="1800" dirty="0" smtClean="0">
                <a:solidFill>
                  <a:schemeClr val="bg1"/>
                </a:solidFill>
                <a:latin typeface="华文细黑" panose="02010600040101010101" charset="-122"/>
                <a:ea typeface="字魂70号-灵悦黑体"/>
                <a:sym typeface="华文细黑" panose="02010600040101010101" charset="-122"/>
              </a:endParaRPr>
            </a:p>
            <a:p>
              <a:pPr algn="ctr"/>
              <a:r>
                <a:rPr lang="zh-CN" altLang="en-US" sz="1800" dirty="0" smtClean="0">
                  <a:solidFill>
                    <a:schemeClr val="bg1"/>
                  </a:solidFill>
                  <a:latin typeface="华文细黑" panose="02010600040101010101" charset="-122"/>
                  <a:ea typeface="字魂70号-灵悦黑体"/>
                  <a:sym typeface="华文细黑" panose="02010600040101010101" charset="-122"/>
                </a:rPr>
                <a:t>三</a:t>
              </a:r>
              <a:endParaRPr lang="zh-CN" altLang="en-US" sz="1800" dirty="0">
                <a:solidFill>
                  <a:schemeClr val="bg1"/>
                </a:solidFill>
                <a:uFillTx/>
                <a:latin typeface="华文细黑" panose="02010600040101010101" charset="-122"/>
                <a:ea typeface="字魂70号-灵悦黑体"/>
                <a:sym typeface="华文细黑" panose="02010600040101010101" charset="-122"/>
              </a:endParaRPr>
            </a:p>
          </p:txBody>
        </p:sp>
        <p:sp>
          <p:nvSpPr>
            <p:cNvPr id="33" name="矩形 32"/>
            <p:cNvSpPr/>
            <p:nvPr>
              <p:custDataLst>
                <p:tags r:id="rId16"/>
              </p:custDataLst>
            </p:nvPr>
          </p:nvSpPr>
          <p:spPr bwMode="auto">
            <a:xfrm>
              <a:off x="2597287" y="3857714"/>
              <a:ext cx="2855088" cy="549605"/>
            </a:xfrm>
            <a:prstGeom prst="rect">
              <a:avLst/>
            </a:prstGeom>
            <a:noFill/>
            <a:ln w="19050">
              <a:solidFill>
                <a:srgbClr val="8EC0B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spcBef>
                  <a:spcPct val="50000"/>
                </a:spcBef>
              </a:pPr>
              <a:r>
                <a:rPr lang="zh-CN" altLang="en-US" sz="1600" b="1" dirty="0" smtClean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+mn-ea"/>
                </a:rPr>
                <a:t>外科学</a:t>
              </a:r>
              <a:r>
                <a:rPr lang="zh-CN" altLang="en-US" sz="1600" b="1" dirty="0" smtClean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+mn-ea"/>
                </a:rPr>
                <a:t>总论</a:t>
              </a:r>
              <a:endParaRPr lang="zh-CN" altLang="en-US" sz="1600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+mn-ea"/>
              </a:endParaRPr>
            </a:p>
          </p:txBody>
        </p:sp>
      </p:grpSp>
      <p:grpSp>
        <p:nvGrpSpPr>
          <p:cNvPr id="34" name="组合 33"/>
          <p:cNvGrpSpPr/>
          <p:nvPr>
            <p:custDataLst>
              <p:tags r:id="rId17"/>
            </p:custDataLst>
          </p:nvPr>
        </p:nvGrpSpPr>
        <p:grpSpPr>
          <a:xfrm>
            <a:off x="7990570" y="3463138"/>
            <a:ext cx="3698922" cy="540000"/>
            <a:chOff x="1397186" y="3857714"/>
            <a:chExt cx="4225649" cy="549605"/>
          </a:xfrm>
        </p:grpSpPr>
        <p:sp>
          <p:nvSpPr>
            <p:cNvPr id="35" name="_14"/>
            <p:cNvSpPr txBox="1">
              <a:spLocks noChangeArrowheads="1"/>
            </p:cNvSpPr>
            <p:nvPr>
              <p:custDataLst>
                <p:tags r:id="rId18"/>
              </p:custDataLst>
            </p:nvPr>
          </p:nvSpPr>
          <p:spPr bwMode="auto">
            <a:xfrm>
              <a:off x="1397186" y="3857714"/>
              <a:ext cx="1123680" cy="549605"/>
            </a:xfrm>
            <a:prstGeom prst="rect">
              <a:avLst/>
            </a:prstGeom>
            <a:solidFill>
              <a:srgbClr val="F3B96D"/>
            </a:solidFill>
            <a:ln w="9525">
              <a:solidFill>
                <a:srgbClr val="F3B96D"/>
              </a:solidFill>
              <a:miter lim="800000"/>
            </a:ln>
            <a:effectLst/>
          </p:spPr>
          <p:txBody>
            <a:bodyPr vert="horz" wrap="square" lIns="68567" tIns="34283" rIns="68567" bIns="34283" numCol="1" anchor="ctr" anchorCtr="0" compatLnSpc="1"/>
            <a:lstStyle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+mj-lt"/>
                  <a:ea typeface="+mj-ea"/>
                  <a:cs typeface="+mj-cs"/>
                </a:defRPr>
              </a:lvl1pPr>
              <a:lvl2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algn="ctr"/>
              <a:r>
                <a:rPr lang="zh-CN" altLang="en-US" sz="1800" dirty="0" smtClean="0">
                  <a:solidFill>
                    <a:schemeClr val="bg1"/>
                  </a:solidFill>
                  <a:uFillTx/>
                  <a:latin typeface="华文细黑" panose="02010600040101010101" charset="-122"/>
                  <a:ea typeface="字魂70号-灵悦黑体"/>
                  <a:sym typeface="华文细黑" panose="02010600040101010101" charset="-122"/>
                </a:rPr>
                <a:t>项目</a:t>
              </a:r>
              <a:r>
                <a:rPr lang="zh-CN" altLang="en-US" sz="1800" dirty="0" smtClean="0">
                  <a:solidFill>
                    <a:schemeClr val="bg1"/>
                  </a:solidFill>
                  <a:latin typeface="华文细黑" panose="02010600040101010101" charset="-122"/>
                  <a:ea typeface="字魂70号-灵悦黑体"/>
                  <a:sym typeface="华文细黑" panose="02010600040101010101" charset="-122"/>
                </a:rPr>
                <a:t>十</a:t>
              </a:r>
              <a:endParaRPr lang="zh-CN" altLang="en-US" sz="1800" dirty="0" smtClean="0">
                <a:solidFill>
                  <a:schemeClr val="bg1"/>
                </a:solidFill>
                <a:latin typeface="华文细黑" panose="02010600040101010101" charset="-122"/>
                <a:ea typeface="字魂70号-灵悦黑体"/>
                <a:sym typeface="华文细黑" panose="02010600040101010101" charset="-122"/>
              </a:endParaRPr>
            </a:p>
            <a:p>
              <a:pPr algn="ctr"/>
              <a:r>
                <a:rPr lang="zh-CN" altLang="en-US" sz="1800" dirty="0" smtClean="0">
                  <a:solidFill>
                    <a:schemeClr val="bg1"/>
                  </a:solidFill>
                  <a:latin typeface="华文细黑" panose="02010600040101010101" charset="-122"/>
                  <a:ea typeface="字魂70号-灵悦黑体"/>
                  <a:sym typeface="华文细黑" panose="02010600040101010101" charset="-122"/>
                </a:rPr>
                <a:t>四</a:t>
              </a:r>
              <a:endParaRPr lang="zh-CN" altLang="en-US" sz="1800" dirty="0">
                <a:solidFill>
                  <a:schemeClr val="bg1"/>
                </a:solidFill>
                <a:uFillTx/>
                <a:latin typeface="华文细黑" panose="02010600040101010101" charset="-122"/>
                <a:ea typeface="字魂70号-灵悦黑体"/>
                <a:sym typeface="华文细黑" panose="02010600040101010101" charset="-122"/>
              </a:endParaRPr>
            </a:p>
          </p:txBody>
        </p:sp>
        <p:sp>
          <p:nvSpPr>
            <p:cNvPr id="36" name="矩形 35"/>
            <p:cNvSpPr/>
            <p:nvPr>
              <p:custDataLst>
                <p:tags r:id="rId19"/>
              </p:custDataLst>
            </p:nvPr>
          </p:nvSpPr>
          <p:spPr bwMode="auto">
            <a:xfrm>
              <a:off x="2597135" y="3857714"/>
              <a:ext cx="3025700" cy="549589"/>
            </a:xfrm>
            <a:prstGeom prst="rect">
              <a:avLst/>
            </a:prstGeom>
            <a:noFill/>
            <a:ln w="19050">
              <a:solidFill>
                <a:srgbClr val="F3B9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spcBef>
                  <a:spcPct val="50000"/>
                </a:spcBef>
              </a:pPr>
              <a:r>
                <a:rPr lang="zh-CN" altLang="en-US" sz="1600" b="1" dirty="0" smtClean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+mn-ea"/>
                </a:rPr>
                <a:t>运动系统疾病</a:t>
              </a:r>
              <a:endParaRPr lang="zh-CN" altLang="en-US" sz="1600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+mn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211979"/>
          <p:cNvSpPr txBox="1">
            <a:spLocks noChangeArrowheads="1"/>
          </p:cNvSpPr>
          <p:nvPr/>
        </p:nvSpPr>
        <p:spPr bwMode="auto">
          <a:xfrm>
            <a:off x="1295400" y="1295400"/>
            <a:ext cx="731520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200" dirty="0">
                <a:solidFill>
                  <a:srgbClr val="000066"/>
                </a:solidFill>
                <a:ea typeface="宋体" panose="02010600030101010101" pitchFamily="2" charset="-122"/>
              </a:rPr>
              <a:t>体征</a:t>
            </a:r>
            <a:endParaRPr lang="zh-CN" altLang="en-US" sz="3200" dirty="0">
              <a:solidFill>
                <a:srgbClr val="000066"/>
              </a:solidFill>
              <a:ea typeface="宋体" panose="02010600030101010101" pitchFamily="2" charset="-122"/>
            </a:endParaRPr>
          </a:p>
        </p:txBody>
      </p:sp>
      <p:sp>
        <p:nvSpPr>
          <p:cNvPr id="3" name="横卷形 211987"/>
          <p:cNvSpPr>
            <a:spLocks noChangeArrowheads="1"/>
          </p:cNvSpPr>
          <p:nvPr/>
        </p:nvSpPr>
        <p:spPr bwMode="auto">
          <a:xfrm>
            <a:off x="1143000" y="1524000"/>
            <a:ext cx="7696200" cy="4724400"/>
          </a:xfrm>
          <a:prstGeom prst="horizontalScroll">
            <a:avLst>
              <a:gd name="adj" fmla="val 12500"/>
            </a:avLst>
          </a:prstGeom>
          <a:gradFill rotWithShape="1">
            <a:gsLst>
              <a:gs pos="0">
                <a:srgbClr val="FF00FF"/>
              </a:gs>
              <a:gs pos="50000">
                <a:srgbClr val="FFFFFF"/>
              </a:gs>
              <a:gs pos="100000">
                <a:srgbClr val="FF00FF"/>
              </a:gs>
            </a:gsLst>
            <a:lin ang="5400000" scaled="1"/>
          </a:gradFill>
          <a:ln w="9525">
            <a:solidFill>
              <a:srgbClr val="000066"/>
            </a:solidFill>
            <a:round/>
          </a:ln>
        </p:spPr>
        <p:txBody>
          <a:bodyPr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905000" y="2362200"/>
            <a:ext cx="6781800" cy="308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2800">
                <a:solidFill>
                  <a:srgbClr val="000066"/>
                </a:solidFill>
                <a:ea typeface="宋体" panose="02010600030101010101" pitchFamily="2" charset="-122"/>
              </a:rPr>
              <a:t>缓解期：可无异常体征。</a:t>
            </a:r>
            <a:endParaRPr lang="zh-CN" altLang="en-US" sz="2800">
              <a:solidFill>
                <a:srgbClr val="000066"/>
              </a:solidFill>
              <a:ea typeface="宋体" panose="02010600030101010101" pitchFamily="2" charset="-122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zh-CN" altLang="en-US" sz="2800">
              <a:solidFill>
                <a:srgbClr val="000066"/>
              </a:solidFill>
              <a:ea typeface="宋体" panose="02010600030101010101" pitchFamily="2" charset="-122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2800">
                <a:solidFill>
                  <a:srgbClr val="000066"/>
                </a:solidFill>
                <a:ea typeface="宋体" panose="02010600030101010101" pitchFamily="2" charset="-122"/>
              </a:rPr>
              <a:t>发作期：胸廓膨隆，叩诊呈过清音，多数有</a:t>
            </a:r>
            <a:r>
              <a:rPr lang="zh-CN" altLang="en-US" sz="2800">
                <a:solidFill>
                  <a:srgbClr val="FF0000"/>
                </a:solidFill>
                <a:ea typeface="宋体" panose="02010600030101010101" pitchFamily="2" charset="-122"/>
              </a:rPr>
              <a:t>广泛的呼气相为主的哮鸣音</a:t>
            </a:r>
            <a:r>
              <a:rPr lang="zh-CN" altLang="en-US" sz="2800">
                <a:solidFill>
                  <a:srgbClr val="000066"/>
                </a:solidFill>
                <a:ea typeface="宋体" panose="02010600030101010101" pitchFamily="2" charset="-122"/>
              </a:rPr>
              <a:t>，呼气延长。</a:t>
            </a:r>
            <a:endParaRPr lang="zh-CN" altLang="en-US" sz="2800">
              <a:solidFill>
                <a:srgbClr val="000066"/>
              </a:solidFill>
              <a:ea typeface="宋体" panose="02010600030101010101" pitchFamily="2" charset="-122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2800">
                <a:solidFill>
                  <a:srgbClr val="000066"/>
                </a:solidFill>
                <a:ea typeface="宋体" panose="02010600030101010101" pitchFamily="2" charset="-122"/>
              </a:rPr>
              <a:t>          </a:t>
            </a:r>
            <a:endParaRPr lang="zh-CN" altLang="en-US" sz="2800">
              <a:solidFill>
                <a:srgbClr val="000066"/>
              </a:solidFill>
              <a:ea typeface="宋体" panose="02010600030101010101" pitchFamily="2" charset="-122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2800">
                <a:solidFill>
                  <a:srgbClr val="000066"/>
                </a:solidFill>
                <a:ea typeface="宋体" panose="02010600030101010101" pitchFamily="2" charset="-122"/>
              </a:rPr>
              <a:t>严重哮喘发作时常有呼吸费力、大汗淋漓、发绀、胸腹反常运动、心率增快、奇脉等</a:t>
            </a:r>
            <a:endParaRPr lang="zh-CN" altLang="en-US" sz="2800">
              <a:solidFill>
                <a:srgbClr val="000066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179229"/>
          <p:cNvSpPr>
            <a:spLocks noChangeArrowheads="1"/>
          </p:cNvSpPr>
          <p:nvPr/>
        </p:nvSpPr>
        <p:spPr bwMode="auto">
          <a:xfrm>
            <a:off x="1371600" y="1371600"/>
            <a:ext cx="2362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3200" dirty="0">
                <a:solidFill>
                  <a:srgbClr val="000066"/>
                </a:solidFill>
                <a:ea typeface="宋体" panose="02010600030101010101" pitchFamily="2" charset="-122"/>
              </a:rPr>
              <a:t>并发症</a:t>
            </a:r>
            <a:endParaRPr lang="zh-CN" altLang="en-US" sz="3200" dirty="0">
              <a:solidFill>
                <a:srgbClr val="000066"/>
              </a:solidFill>
              <a:ea typeface="宋体" panose="02010600030101010101" pitchFamily="2" charset="-122"/>
            </a:endParaRPr>
          </a:p>
        </p:txBody>
      </p:sp>
      <p:sp>
        <p:nvSpPr>
          <p:cNvPr id="5" name="文本框 179236"/>
          <p:cNvSpPr txBox="1">
            <a:spLocks noChangeArrowheads="1"/>
          </p:cNvSpPr>
          <p:nvPr/>
        </p:nvSpPr>
        <p:spPr bwMode="auto">
          <a:xfrm>
            <a:off x="1447800" y="2393109"/>
            <a:ext cx="70866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zh-CN" altLang="en-US" sz="2400" dirty="0">
                <a:solidFill>
                  <a:srgbClr val="000066"/>
                </a:solidFill>
                <a:ea typeface="宋体" panose="02010600030101010101" pitchFamily="2" charset="-122"/>
              </a:rPr>
              <a:t>发作时可出现自发性气胸、急性呼吸衰竭或肺不张</a:t>
            </a:r>
            <a:r>
              <a:rPr lang="zh-CN" altLang="en-US" sz="4000" dirty="0">
                <a:solidFill>
                  <a:srgbClr val="000066"/>
                </a:solidFill>
                <a:ea typeface="宋体" panose="02010600030101010101" pitchFamily="2" charset="-122"/>
              </a:rPr>
              <a:t>。 </a:t>
            </a:r>
            <a:endParaRPr lang="zh-CN" altLang="en-US" sz="4000" dirty="0">
              <a:solidFill>
                <a:srgbClr val="000066"/>
              </a:solidFill>
              <a:ea typeface="宋体" panose="02010600030101010101" pitchFamily="2" charset="-122"/>
            </a:endParaRPr>
          </a:p>
        </p:txBody>
      </p:sp>
      <p:sp>
        <p:nvSpPr>
          <p:cNvPr id="6" name="文本框 179238"/>
          <p:cNvSpPr txBox="1">
            <a:spLocks noChangeArrowheads="1"/>
          </p:cNvSpPr>
          <p:nvPr/>
        </p:nvSpPr>
        <p:spPr bwMode="auto">
          <a:xfrm>
            <a:off x="833717" y="3532094"/>
            <a:ext cx="1071538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zh-CN" sz="2400" dirty="0">
                <a:solidFill>
                  <a:srgbClr val="000066"/>
                </a:solidFill>
                <a:ea typeface="宋体" panose="02010600030101010101" pitchFamily="2" charset="-122"/>
              </a:rPr>
              <a:t>       </a:t>
            </a:r>
            <a:r>
              <a:rPr lang="zh-CN" altLang="en-US" sz="2400" dirty="0">
                <a:solidFill>
                  <a:srgbClr val="000066"/>
                </a:solidFill>
                <a:ea typeface="宋体" panose="02010600030101010101" pitchFamily="2" charset="-122"/>
              </a:rPr>
              <a:t>长期反复发作和感染可并发慢支、肺气肿、肺纤维化和肺源性心脏病。</a:t>
            </a:r>
            <a:r>
              <a:rPr lang="zh-CN" altLang="en-US" sz="4000" dirty="0">
                <a:solidFill>
                  <a:srgbClr val="000066"/>
                </a:solidFill>
                <a:ea typeface="宋体" panose="02010600030101010101" pitchFamily="2" charset="-122"/>
              </a:rPr>
              <a:t> </a:t>
            </a:r>
            <a:endParaRPr lang="zh-CN" altLang="en-US" sz="4000" dirty="0">
              <a:solidFill>
                <a:srgbClr val="000066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71023"/>
          <p:cNvSpPr>
            <a:spLocks noChangeArrowheads="1"/>
          </p:cNvSpPr>
          <p:nvPr/>
        </p:nvSpPr>
        <p:spPr bwMode="auto">
          <a:xfrm>
            <a:off x="1371600" y="2209801"/>
            <a:ext cx="3200400" cy="7620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00FF"/>
              </a:gs>
              <a:gs pos="50000">
                <a:srgbClr val="FFFFFF"/>
              </a:gs>
              <a:gs pos="100000">
                <a:srgbClr val="FF00FF"/>
              </a:gs>
            </a:gsLst>
            <a:lin ang="5400000" scaled="1"/>
          </a:gradFill>
          <a:ln w="9525">
            <a:solidFill>
              <a:srgbClr val="000066"/>
            </a:solidFill>
            <a:round/>
          </a:ln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rPr>
              <a:t>1.</a:t>
            </a: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rPr>
              <a:t>血液常规检查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圆角矩形 171025"/>
          <p:cNvSpPr>
            <a:spLocks noChangeArrowheads="1"/>
          </p:cNvSpPr>
          <p:nvPr/>
        </p:nvSpPr>
        <p:spPr bwMode="auto">
          <a:xfrm>
            <a:off x="1371600" y="3810001"/>
            <a:ext cx="3200400" cy="7620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00FF"/>
              </a:gs>
              <a:gs pos="50000">
                <a:srgbClr val="FFFFFF"/>
              </a:gs>
              <a:gs pos="100000">
                <a:srgbClr val="FF00FF"/>
              </a:gs>
            </a:gsLst>
            <a:lin ang="5400000" scaled="1"/>
          </a:gradFill>
          <a:ln w="9525">
            <a:solidFill>
              <a:srgbClr val="000066"/>
            </a:solidFill>
            <a:round/>
          </a:ln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rPr>
              <a:t>2</a:t>
            </a:r>
            <a:r>
              <a: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rPr>
              <a:t>．痰液检查 </a:t>
            </a: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圆角矩形 171027"/>
          <p:cNvSpPr>
            <a:spLocks noChangeArrowheads="1"/>
          </p:cNvSpPr>
          <p:nvPr/>
        </p:nvSpPr>
        <p:spPr bwMode="auto">
          <a:xfrm>
            <a:off x="1371600" y="5562601"/>
            <a:ext cx="3352800" cy="8382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00FF"/>
              </a:gs>
              <a:gs pos="50000">
                <a:srgbClr val="FFFFFF"/>
              </a:gs>
              <a:gs pos="100000">
                <a:srgbClr val="FF00FF"/>
              </a:gs>
            </a:gsLst>
            <a:lin ang="5400000" scaled="1"/>
          </a:gradFill>
          <a:ln w="9525">
            <a:solidFill>
              <a:srgbClr val="000066"/>
            </a:solidFill>
            <a:round/>
          </a:ln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rPr>
              <a:t>3</a:t>
            </a:r>
            <a:r>
              <a: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rPr>
              <a:t>．呼吸功能检查</a:t>
            </a:r>
            <a:r>
              <a:rPr kumimoji="0" lang="zh-CN" altLang="en-US" sz="4000" b="0" i="0" u="none" strike="noStrike" kern="0" cap="none" spc="0" normalizeH="0" baseline="0" noProof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kumimoji="0" lang="zh-CN" altLang="en-US" sz="4000" b="0" i="0" u="none" strike="noStrike" kern="0" cap="none" spc="0" normalizeH="0" baseline="0" noProof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圆角矩形标注 171044"/>
          <p:cNvSpPr>
            <a:spLocks noChangeArrowheads="1"/>
          </p:cNvSpPr>
          <p:nvPr/>
        </p:nvSpPr>
        <p:spPr bwMode="auto">
          <a:xfrm>
            <a:off x="5486400" y="1524001"/>
            <a:ext cx="3657600" cy="1295400"/>
          </a:xfrm>
          <a:prstGeom prst="wedgeRoundRectCallout">
            <a:avLst>
              <a:gd name="adj1" fmla="val -71310"/>
              <a:gd name="adj2" fmla="val 33579"/>
              <a:gd name="adj3" fmla="val 16667"/>
            </a:avLst>
          </a:prstGeom>
          <a:gradFill rotWithShape="1">
            <a:gsLst>
              <a:gs pos="0">
                <a:srgbClr val="FF00FF"/>
              </a:gs>
              <a:gs pos="50000">
                <a:srgbClr val="FFFFFF"/>
              </a:gs>
              <a:gs pos="100000">
                <a:srgbClr val="FF00FF"/>
              </a:gs>
            </a:gsLst>
            <a:lin ang="5400000" scaled="1"/>
          </a:gradFill>
          <a:ln w="9525">
            <a:solidFill>
              <a:srgbClr val="000066"/>
            </a:solidFill>
            <a:miter lim="800000"/>
          </a:ln>
        </p:spPr>
        <p:txBody>
          <a:bodyPr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rPr>
              <a:t>哮喘发作时血嗜酸性粒细胞常升高，合并感染时白细胞总数和中性粒细胞增高。</a:t>
            </a:r>
            <a:endParaRPr kumimoji="0" lang="zh-CN" altLang="en-US" sz="2000" b="0" i="0" u="none" strike="noStrike" kern="0" cap="none" spc="0" normalizeH="0" baseline="0" noProof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6" name="组合 171061"/>
          <p:cNvGrpSpPr/>
          <p:nvPr/>
        </p:nvGrpSpPr>
        <p:grpSpPr bwMode="auto">
          <a:xfrm>
            <a:off x="5410200" y="3124201"/>
            <a:ext cx="3733800" cy="1066800"/>
            <a:chOff x="3408" y="1968"/>
            <a:chExt cx="2352" cy="672"/>
          </a:xfrm>
        </p:grpSpPr>
        <p:sp>
          <p:nvSpPr>
            <p:cNvPr id="7" name="圆角矩形标注 171055"/>
            <p:cNvSpPr>
              <a:spLocks noChangeArrowheads="1"/>
            </p:cNvSpPr>
            <p:nvPr/>
          </p:nvSpPr>
          <p:spPr bwMode="auto">
            <a:xfrm>
              <a:off x="3408" y="1968"/>
              <a:ext cx="2352" cy="672"/>
            </a:xfrm>
            <a:prstGeom prst="wedgeRoundRectCallout">
              <a:avLst>
                <a:gd name="adj1" fmla="val -71472"/>
                <a:gd name="adj2" fmla="val 54315"/>
                <a:gd name="adj3" fmla="val 16667"/>
              </a:avLst>
            </a:prstGeom>
            <a:gradFill rotWithShape="1">
              <a:gsLst>
                <a:gs pos="0">
                  <a:srgbClr val="FF00FF"/>
                </a:gs>
                <a:gs pos="50000">
                  <a:srgbClr val="FFFFFF"/>
                </a:gs>
                <a:gs pos="100000">
                  <a:srgbClr val="FF00FF"/>
                </a:gs>
              </a:gsLst>
              <a:lin ang="5400000" scaled="1"/>
            </a:gradFill>
            <a:ln w="9525">
              <a:solidFill>
                <a:srgbClr val="000066"/>
              </a:solidFill>
              <a:miter lim="800000"/>
            </a:ln>
          </p:spPr>
          <p:txBody>
            <a:bodyPr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4000" b="0" i="0" u="none" strike="noStrike" kern="0" cap="none" spc="0" normalizeH="0" baseline="0" noProof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8" name="文本框 171056"/>
            <p:cNvSpPr txBox="1">
              <a:spLocks noChangeArrowheads="1"/>
            </p:cNvSpPr>
            <p:nvPr/>
          </p:nvSpPr>
          <p:spPr bwMode="auto">
            <a:xfrm>
              <a:off x="3552" y="2064"/>
              <a:ext cx="2208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tIns="46800" bIns="4680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000066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</a:rPr>
                <a:t>涂片可见大量嗜酸性粒细胞和粘液栓。</a:t>
              </a:r>
              <a:endParaRPr kumimoji="0" lang="zh-CN" altLang="en-US" sz="4000" b="0" i="0" u="none" strike="noStrike" kern="0" cap="none" spc="0" normalizeH="0" baseline="0" noProof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9" name="组合 171066"/>
          <p:cNvGrpSpPr/>
          <p:nvPr/>
        </p:nvGrpSpPr>
        <p:grpSpPr bwMode="auto">
          <a:xfrm>
            <a:off x="5181600" y="4572001"/>
            <a:ext cx="3962400" cy="2286000"/>
            <a:chOff x="3264" y="2880"/>
            <a:chExt cx="2496" cy="1440"/>
          </a:xfrm>
        </p:grpSpPr>
        <p:grpSp>
          <p:nvGrpSpPr>
            <p:cNvPr id="10" name="组合 171062"/>
            <p:cNvGrpSpPr/>
            <p:nvPr/>
          </p:nvGrpSpPr>
          <p:grpSpPr bwMode="auto">
            <a:xfrm>
              <a:off x="3264" y="2880"/>
              <a:ext cx="2496" cy="1440"/>
              <a:chOff x="3264" y="2880"/>
              <a:chExt cx="2496" cy="1440"/>
            </a:xfrm>
          </p:grpSpPr>
          <p:sp>
            <p:nvSpPr>
              <p:cNvPr id="12" name="圆角矩形标注 171047"/>
              <p:cNvSpPr>
                <a:spLocks noChangeArrowheads="1"/>
              </p:cNvSpPr>
              <p:nvPr/>
            </p:nvSpPr>
            <p:spPr bwMode="auto">
              <a:xfrm>
                <a:off x="3264" y="2880"/>
                <a:ext cx="2496" cy="1440"/>
              </a:xfrm>
              <a:prstGeom prst="wedgeRoundRectCallout">
                <a:avLst>
                  <a:gd name="adj1" fmla="val -60579"/>
                  <a:gd name="adj2" fmla="val 4792"/>
                  <a:gd name="adj3" fmla="val 16667"/>
                </a:avLst>
              </a:prstGeom>
              <a:gradFill rotWithShape="1">
                <a:gsLst>
                  <a:gs pos="0">
                    <a:srgbClr val="FF00FF"/>
                  </a:gs>
                  <a:gs pos="50000">
                    <a:srgbClr val="FFFFFF"/>
                  </a:gs>
                  <a:gs pos="100000">
                    <a:srgbClr val="FF00FF"/>
                  </a:gs>
                </a:gsLst>
                <a:lin ang="5400000" scaled="1"/>
              </a:gradFill>
              <a:ln w="9525">
                <a:solidFill>
                  <a:srgbClr val="000066"/>
                </a:solidFill>
                <a:miter lim="800000"/>
              </a:ln>
            </p:spPr>
            <p:txBody>
              <a:bodyPr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4000" b="0" i="0" u="none" strike="noStrike" kern="0" cap="none" spc="0" normalizeH="0" baseline="0" noProof="0">
                  <a:ln>
                    <a:noFill/>
                  </a:ln>
                  <a:solidFill>
                    <a:srgbClr val="000066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3" name="文本框 171054"/>
              <p:cNvSpPr txBox="1">
                <a:spLocks noChangeArrowheads="1"/>
              </p:cNvSpPr>
              <p:nvPr/>
            </p:nvSpPr>
            <p:spPr bwMode="auto">
              <a:xfrm>
                <a:off x="3360" y="3014"/>
                <a:ext cx="2400" cy="13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2000" b="0" i="0" u="none" strike="noStrike" kern="0" cap="none" spc="0" normalizeH="0" baseline="0" noProof="0">
                    <a:ln>
                      <a:noFill/>
                    </a:ln>
                    <a:solidFill>
                      <a:srgbClr val="000066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</a:rPr>
                  <a:t>（</a:t>
                </a:r>
                <a:r>
                  <a:rPr kumimoji="0" lang="en-US" altLang="zh-CN" sz="2000" b="0" i="0" u="none" strike="noStrike" kern="0" cap="none" spc="0" normalizeH="0" baseline="0" noProof="0">
                    <a:ln>
                      <a:noFill/>
                    </a:ln>
                    <a:solidFill>
                      <a:srgbClr val="000066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</a:rPr>
                  <a:t>1</a:t>
                </a:r>
                <a:r>
                  <a:rPr kumimoji="0" lang="zh-CN" altLang="en-US" sz="2000" b="0" i="0" u="none" strike="noStrike" kern="0" cap="none" spc="0" normalizeH="0" baseline="0" noProof="0">
                    <a:ln>
                      <a:noFill/>
                    </a:ln>
                    <a:solidFill>
                      <a:srgbClr val="000066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</a:rPr>
                  <a:t>）通气功能检测： </a:t>
                </a: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000066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</a:endParaRPr>
              </a:p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2000" b="0" i="0" u="none" strike="noStrike" kern="0" cap="none" spc="0" normalizeH="0" baseline="0" noProof="0">
                    <a:ln>
                      <a:noFill/>
                    </a:ln>
                    <a:solidFill>
                      <a:srgbClr val="000066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</a:rPr>
                  <a:t>（</a:t>
                </a:r>
                <a:r>
                  <a:rPr kumimoji="0" lang="en-US" altLang="zh-CN" sz="2000" b="0" i="0" u="none" strike="noStrike" kern="0" cap="none" spc="0" normalizeH="0" baseline="0" noProof="0">
                    <a:ln>
                      <a:noFill/>
                    </a:ln>
                    <a:solidFill>
                      <a:srgbClr val="000066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</a:rPr>
                  <a:t>2</a:t>
                </a:r>
                <a:r>
                  <a:rPr kumimoji="0" lang="zh-CN" altLang="en-US" sz="2000" b="0" i="0" u="none" strike="noStrike" kern="0" cap="none" spc="0" normalizeH="0" baseline="0" noProof="0">
                    <a:ln>
                      <a:noFill/>
                    </a:ln>
                    <a:solidFill>
                      <a:srgbClr val="000066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</a:rPr>
                  <a:t>）支气管激发试验：</a:t>
                </a: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000066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</a:endParaRPr>
              </a:p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2000" b="0" i="0" u="none" strike="noStrike" kern="0" cap="none" spc="0" normalizeH="0" baseline="0" noProof="0">
                    <a:ln>
                      <a:noFill/>
                    </a:ln>
                    <a:solidFill>
                      <a:srgbClr val="000066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</a:rPr>
                  <a:t>（</a:t>
                </a:r>
                <a:r>
                  <a:rPr kumimoji="0" lang="en-US" altLang="zh-CN" sz="2000" b="0" i="0" u="none" strike="noStrike" kern="0" cap="none" spc="0" normalizeH="0" baseline="0" noProof="0">
                    <a:ln>
                      <a:noFill/>
                    </a:ln>
                    <a:solidFill>
                      <a:srgbClr val="000066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</a:rPr>
                  <a:t>3</a:t>
                </a:r>
                <a:r>
                  <a:rPr kumimoji="0" lang="zh-CN" altLang="en-US" sz="2000" b="0" i="0" u="none" strike="noStrike" kern="0" cap="none" spc="0" normalizeH="0" baseline="0" noProof="0">
                    <a:ln>
                      <a:noFill/>
                    </a:ln>
                    <a:solidFill>
                      <a:srgbClr val="000066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</a:rPr>
                  <a:t>）支气管舒张试验：</a:t>
                </a: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000066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</a:endParaRPr>
              </a:p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2000" b="0" i="0" u="none" strike="noStrike" kern="0" cap="none" spc="0" normalizeH="0" baseline="0" noProof="0">
                    <a:ln>
                      <a:noFill/>
                    </a:ln>
                    <a:solidFill>
                      <a:srgbClr val="000066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</a:rPr>
                  <a:t>（</a:t>
                </a:r>
                <a:r>
                  <a:rPr kumimoji="0" lang="en-US" altLang="zh-CN" sz="2000" b="0" i="0" u="none" strike="noStrike" kern="0" cap="none" spc="0" normalizeH="0" baseline="0" noProof="0">
                    <a:ln>
                      <a:noFill/>
                    </a:ln>
                    <a:solidFill>
                      <a:srgbClr val="000066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</a:rPr>
                  <a:t>4</a:t>
                </a:r>
                <a:r>
                  <a:rPr kumimoji="0" lang="zh-CN" altLang="en-US" sz="2000" b="0" i="0" u="none" strike="noStrike" kern="0" cap="none" spc="0" normalizeH="0" baseline="0" noProof="0">
                    <a:ln>
                      <a:noFill/>
                    </a:ln>
                    <a:solidFill>
                      <a:srgbClr val="000066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</a:rPr>
                  <a:t>）呼气峰流速（</a:t>
                </a:r>
                <a:r>
                  <a:rPr kumimoji="0" lang="en-US" altLang="zh-CN" sz="2000" b="0" i="0" u="none" strike="noStrike" kern="0" cap="none" spc="0" normalizeH="0" baseline="0" noProof="0">
                    <a:ln>
                      <a:noFill/>
                    </a:ln>
                    <a:solidFill>
                      <a:srgbClr val="000066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</a:rPr>
                  <a:t>PEF</a:t>
                </a:r>
                <a:r>
                  <a:rPr kumimoji="0" lang="zh-CN" altLang="en-US" sz="2000" b="0" i="0" u="none" strike="noStrike" kern="0" cap="none" spc="0" normalizeH="0" baseline="0" noProof="0">
                    <a:ln>
                      <a:noFill/>
                    </a:ln>
                    <a:solidFill>
                      <a:srgbClr val="000066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</a:rPr>
                  <a:t>）及其变异率测定：   </a:t>
                </a: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000066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11" name="动作按钮: 前进或下一项 171063"/>
            <p:cNvSpPr>
              <a:spLocks noChangeArrowheads="1"/>
            </p:cNvSpPr>
            <p:nvPr/>
          </p:nvSpPr>
          <p:spPr bwMode="auto">
            <a:xfrm>
              <a:off x="5136" y="3168"/>
              <a:ext cx="432" cy="432"/>
            </a:xfrm>
            <a:prstGeom prst="actionButtonForwardNext">
              <a:avLst/>
            </a:prstGeom>
            <a:gradFill rotWithShape="1">
              <a:gsLst>
                <a:gs pos="0">
                  <a:srgbClr val="FF00FF"/>
                </a:gs>
                <a:gs pos="50000">
                  <a:srgbClr val="FFFFFF"/>
                </a:gs>
                <a:gs pos="100000">
                  <a:srgbClr val="FF00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14" name="Title 6"/>
          <p:cNvSpPr txBox="1"/>
          <p:nvPr>
            <p:custDataLst>
              <p:tags r:id="rId1"/>
            </p:custDataLst>
          </p:nvPr>
        </p:nvSpPr>
        <p:spPr>
          <a:xfrm>
            <a:off x="231407" y="97384"/>
            <a:ext cx="2598385" cy="503984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none" lIns="72000" tIns="36195" rIns="72000" bIns="36195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lang="zh-CN" altLang="en-US"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四</a:t>
            </a:r>
            <a:r>
              <a:rPr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</a:t>
            </a:r>
            <a:r>
              <a:rPr lang="zh-CN" altLang="en-US"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辅助检查</a:t>
            </a:r>
            <a:endParaRPr sz="2800" b="1" spc="388" dirty="0">
              <a:ln w="3175">
                <a:noFill/>
                <a:prstDash val="dash"/>
              </a:ln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" grpId="0" bldLvl="0" animBg="1"/>
      <p:bldP spid="4" grpId="0" bldLvl="0" animBg="1"/>
      <p:bldP spid="5" grpId="0" bldLvl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2"/>
          <p:cNvSpPr txBox="1">
            <a:spLocks noChangeArrowheads="1"/>
          </p:cNvSpPr>
          <p:nvPr/>
        </p:nvSpPr>
        <p:spPr bwMode="auto">
          <a:xfrm>
            <a:off x="457200" y="1371600"/>
            <a:ext cx="8229600" cy="475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v"/>
              <a:defRPr sz="2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rgbClr val="000020"/>
                </a:solidFill>
                <a:ea typeface="宋体" panose="02010600030101010101" pitchFamily="2" charset="-122"/>
              </a:rPr>
              <a:t>1.反复发作喘息、气急、胸闷或咳嗽，多与接触变应原、冷空气、物化刺激、上呼吸道感染、运动等有关。</a:t>
            </a:r>
            <a:endParaRPr lang="zh-CN" altLang="en-US" sz="2400" dirty="0">
              <a:solidFill>
                <a:srgbClr val="000020"/>
              </a:solidFill>
              <a:ea typeface="宋体" panose="02010600030101010101" pitchFamily="2" charset="-122"/>
            </a:endParaRPr>
          </a:p>
          <a:p>
            <a:pPr eaLnBrk="1" hangingPunct="1"/>
            <a:r>
              <a:rPr lang="zh-CN" altLang="en-US" sz="2400" dirty="0">
                <a:solidFill>
                  <a:srgbClr val="000020"/>
                </a:solidFill>
                <a:ea typeface="宋体" panose="02010600030101010101" pitchFamily="2" charset="-122"/>
              </a:rPr>
              <a:t> 2.发作时双肺可闻及散在或弥漫性的哮鸣音，呼气时间延长。</a:t>
            </a:r>
            <a:endParaRPr lang="zh-CN" altLang="en-US" sz="2400" dirty="0">
              <a:solidFill>
                <a:srgbClr val="000020"/>
              </a:solidFill>
              <a:ea typeface="宋体" panose="02010600030101010101" pitchFamily="2" charset="-122"/>
            </a:endParaRPr>
          </a:p>
          <a:p>
            <a:pPr eaLnBrk="1" hangingPunct="1"/>
            <a:r>
              <a:rPr lang="zh-CN" altLang="en-US" sz="2400" dirty="0">
                <a:solidFill>
                  <a:srgbClr val="000020"/>
                </a:solidFill>
                <a:ea typeface="宋体" panose="02010600030101010101" pitchFamily="2" charset="-122"/>
              </a:rPr>
              <a:t> 3.上述症状可经治疗缓解或自行缓解。</a:t>
            </a:r>
            <a:endParaRPr lang="zh-CN" altLang="en-US" sz="2400" dirty="0">
              <a:solidFill>
                <a:srgbClr val="000020"/>
              </a:solidFill>
              <a:ea typeface="宋体" panose="02010600030101010101" pitchFamily="2" charset="-122"/>
            </a:endParaRPr>
          </a:p>
          <a:p>
            <a:pPr eaLnBrk="1" hangingPunct="1"/>
            <a:r>
              <a:rPr lang="zh-CN" altLang="en-US" sz="2400" dirty="0">
                <a:solidFill>
                  <a:srgbClr val="000020"/>
                </a:solidFill>
                <a:ea typeface="宋体" panose="02010600030101010101" pitchFamily="2" charset="-122"/>
              </a:rPr>
              <a:t> 4.排除其他疾病原因引起的喘息、气急、胸闷和咳嗽。</a:t>
            </a:r>
            <a:endParaRPr lang="zh-CN" altLang="en-US" sz="2400" dirty="0">
              <a:solidFill>
                <a:srgbClr val="000020"/>
              </a:solidFill>
              <a:ea typeface="宋体" panose="02010600030101010101" pitchFamily="2" charset="-122"/>
            </a:endParaRPr>
          </a:p>
          <a:p>
            <a:pPr eaLnBrk="1" hangingPunct="1"/>
            <a:r>
              <a:rPr lang="zh-CN" altLang="en-US" sz="2400" dirty="0">
                <a:solidFill>
                  <a:srgbClr val="000020"/>
                </a:solidFill>
                <a:ea typeface="宋体" panose="02010600030101010101" pitchFamily="2" charset="-122"/>
              </a:rPr>
              <a:t> 5.临床表现不典型者应有下列3项中至少1项阳性：</a:t>
            </a:r>
            <a:endParaRPr lang="zh-CN" altLang="en-US" sz="2400" dirty="0">
              <a:solidFill>
                <a:srgbClr val="000020"/>
              </a:solidFill>
              <a:ea typeface="宋体" panose="02010600030101010101" pitchFamily="2" charset="-122"/>
            </a:endParaRPr>
          </a:p>
          <a:p>
            <a:pPr eaLnBrk="1" hangingPunct="1"/>
            <a:r>
              <a:rPr lang="zh-CN" altLang="en-US" sz="2400" dirty="0">
                <a:solidFill>
                  <a:srgbClr val="000020"/>
                </a:solidFill>
                <a:ea typeface="宋体" panose="02010600030101010101" pitchFamily="2" charset="-122"/>
              </a:rPr>
              <a:t>（1）支气管激发试验或运动试验阳性。</a:t>
            </a:r>
            <a:endParaRPr lang="zh-CN" altLang="en-US" sz="2400" dirty="0">
              <a:solidFill>
                <a:srgbClr val="000020"/>
              </a:solidFill>
              <a:ea typeface="宋体" panose="02010600030101010101" pitchFamily="2" charset="-122"/>
            </a:endParaRPr>
          </a:p>
          <a:p>
            <a:pPr eaLnBrk="1" hangingPunct="1"/>
            <a:r>
              <a:rPr lang="zh-CN" altLang="en-US" sz="2400" dirty="0">
                <a:solidFill>
                  <a:srgbClr val="000020"/>
                </a:solidFill>
                <a:ea typeface="宋体" panose="02010600030101010101" pitchFamily="2" charset="-122"/>
              </a:rPr>
              <a:t>（2）支气管舒张试验阳性。</a:t>
            </a:r>
            <a:endParaRPr lang="zh-CN" altLang="en-US" sz="2400" dirty="0">
              <a:solidFill>
                <a:srgbClr val="000020"/>
              </a:solidFill>
              <a:ea typeface="宋体" panose="02010600030101010101" pitchFamily="2" charset="-122"/>
            </a:endParaRPr>
          </a:p>
          <a:p>
            <a:pPr eaLnBrk="1" hangingPunct="1"/>
            <a:r>
              <a:rPr lang="zh-CN" altLang="en-US" sz="2400" dirty="0">
                <a:solidFill>
                  <a:srgbClr val="000020"/>
                </a:solidFill>
                <a:ea typeface="宋体" panose="02010600030101010101" pitchFamily="2" charset="-122"/>
              </a:rPr>
              <a:t>（3）昼夜PEF变异率≥20%。</a:t>
            </a:r>
            <a:endParaRPr lang="zh-CN" altLang="en-US" sz="2400" dirty="0">
              <a:solidFill>
                <a:srgbClr val="000020"/>
              </a:solidFill>
              <a:ea typeface="宋体" panose="02010600030101010101" pitchFamily="2" charset="-122"/>
            </a:endParaRPr>
          </a:p>
          <a:p>
            <a:pPr eaLnBrk="1" hangingPunct="1"/>
            <a:r>
              <a:rPr lang="zh-CN" altLang="en-US" sz="2400" dirty="0">
                <a:solidFill>
                  <a:srgbClr val="000020"/>
                </a:solidFill>
                <a:ea typeface="宋体" panose="02010600030101010101" pitchFamily="2" charset="-122"/>
              </a:rPr>
              <a:t>符合1~4条或4、5条者，可以诊断为支气管哮喘。</a:t>
            </a:r>
            <a:endParaRPr lang="zh-CN" altLang="en-US" sz="2400" dirty="0">
              <a:solidFill>
                <a:srgbClr val="000020"/>
              </a:solidFill>
              <a:ea typeface="宋体" panose="02010600030101010101" pitchFamily="2" charset="-122"/>
            </a:endParaRPr>
          </a:p>
        </p:txBody>
      </p:sp>
      <p:sp>
        <p:nvSpPr>
          <p:cNvPr id="3" name="Title 6"/>
          <p:cNvSpPr txBox="1"/>
          <p:nvPr>
            <p:custDataLst>
              <p:tags r:id="rId1"/>
            </p:custDataLst>
          </p:nvPr>
        </p:nvSpPr>
        <p:spPr>
          <a:xfrm>
            <a:off x="231407" y="97384"/>
            <a:ext cx="1780726" cy="503984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none" lIns="72000" tIns="36195" rIns="72000" bIns="36195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lang="zh-CN" altLang="en-US"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五</a:t>
            </a:r>
            <a:r>
              <a:rPr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</a:t>
            </a:r>
            <a:r>
              <a:rPr lang="zh-CN" altLang="en-US"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诊断</a:t>
            </a:r>
            <a:endParaRPr sz="2800" b="1" spc="388" dirty="0">
              <a:ln w="3175">
                <a:noFill/>
                <a:prstDash val="dash"/>
              </a:ln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 bwMode="auto">
          <a:xfrm>
            <a:off x="298450" y="1235076"/>
            <a:ext cx="11096972" cy="4927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v"/>
              <a:defRPr sz="2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125" marR="0" lvl="0" indent="-255905" algn="l" defTabSz="914400" rtl="0" eaLnBrk="1" fontAlgn="base" latinLnBrk="0" hangingPunct="1">
              <a:lnSpc>
                <a:spcPct val="120000"/>
              </a:lnSpc>
              <a:spcBef>
                <a:spcPts val="400"/>
              </a:spcBef>
              <a:spcAft>
                <a:spcPct val="0"/>
              </a:spcAft>
              <a:buClr>
                <a:srgbClr val="36A4D0"/>
              </a:buClr>
              <a:buSzPct val="68000"/>
              <a:buFont typeface="Wingdings" panose="05000000000000000000" pitchFamily="2" charset="2"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 1.脱离变应原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—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防治哮喘最有效的方法　 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黑体" panose="02010609060101010101" charset="-122"/>
              <a:ea typeface="黑体" panose="02010609060101010101" charset="-122"/>
              <a:cs typeface="+mn-cs"/>
            </a:endParaRPr>
          </a:p>
          <a:p>
            <a:pPr marL="365125" marR="0" lvl="0" indent="-255905" algn="l" defTabSz="914400" rtl="0" eaLnBrk="1" fontAlgn="base" latinLnBrk="0" hangingPunct="1">
              <a:lnSpc>
                <a:spcPct val="120000"/>
              </a:lnSpc>
              <a:spcBef>
                <a:spcPts val="400"/>
              </a:spcBef>
              <a:spcAft>
                <a:spcPct val="0"/>
              </a:spcAft>
              <a:buClr>
                <a:srgbClr val="36A4D0"/>
              </a:buClr>
              <a:buSzPct val="68000"/>
              <a:buFont typeface="Wingdings" panose="05000000000000000000" pitchFamily="2" charset="2"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 2.药物治疗 ：</a:t>
            </a:r>
            <a:endParaRPr kumimoji="0" lang="en-US" altLang="zh-CN" sz="2400" b="0" i="0" u="none" strike="noStrike" kern="1200" cap="none" spc="0" normalizeH="0" baseline="0" noProof="0" dirty="0">
              <a:ln>
                <a:noFill/>
              </a:ln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黑体" panose="02010609060101010101" charset="-122"/>
              <a:ea typeface="黑体" panose="02010609060101010101" charset="-122"/>
              <a:cs typeface="+mn-cs"/>
            </a:endParaRPr>
          </a:p>
          <a:p>
            <a:pPr marL="365125" marR="0" lvl="0" indent="-255905" algn="l" defTabSz="914400" rtl="0" eaLnBrk="1" fontAlgn="base" latinLnBrk="0" hangingPunct="1">
              <a:lnSpc>
                <a:spcPct val="120000"/>
              </a:lnSpc>
              <a:spcBef>
                <a:spcPts val="400"/>
              </a:spcBef>
              <a:spcAft>
                <a:spcPct val="0"/>
              </a:spcAft>
              <a:buClr>
                <a:srgbClr val="36A4D0"/>
              </a:buClr>
              <a:buSzPct val="68000"/>
              <a:buFont typeface="Wingdings" panose="05000000000000000000" pitchFamily="2" charset="2"/>
              <a:buNone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   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①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β</a:t>
            </a:r>
            <a:r>
              <a:rPr kumimoji="0" lang="en-US" altLang="zh-CN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2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受体激动剂：（沙丁胺醇、特布他林）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—    </a:t>
            </a:r>
            <a:endParaRPr kumimoji="0" lang="en-US" altLang="zh-CN" sz="2400" b="0" i="0" u="none" strike="noStrike" kern="1200" cap="none" spc="0" normalizeH="0" baseline="0" noProof="0" dirty="0">
              <a:ln>
                <a:noFill/>
              </a:ln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黑体" panose="02010609060101010101" charset="-122"/>
              <a:ea typeface="黑体" panose="02010609060101010101" charset="-122"/>
              <a:cs typeface="+mn-cs"/>
            </a:endParaRPr>
          </a:p>
          <a:p>
            <a:pPr marL="365125" marR="0" lvl="0" indent="-255905" algn="l" defTabSz="914400" rtl="0" eaLnBrk="1" fontAlgn="base" latinLnBrk="0" hangingPunct="1">
              <a:lnSpc>
                <a:spcPct val="120000"/>
              </a:lnSpc>
              <a:spcBef>
                <a:spcPts val="400"/>
              </a:spcBef>
              <a:spcAft>
                <a:spcPct val="0"/>
              </a:spcAft>
              <a:buClr>
                <a:srgbClr val="36A4D0"/>
              </a:buClr>
              <a:buSzPct val="68000"/>
              <a:buFont typeface="Wingdings" panose="05000000000000000000" pitchFamily="2" charset="2"/>
              <a:buNone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    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治疗轻度哮喘发作的首选药品，首选吸入法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                </a:t>
            </a:r>
            <a:endParaRPr kumimoji="0" lang="en-US" altLang="zh-CN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黑体" panose="02010609060101010101" charset="-122"/>
              <a:ea typeface="黑体" panose="02010609060101010101" charset="-122"/>
              <a:cs typeface="+mn-cs"/>
            </a:endParaRPr>
          </a:p>
          <a:p>
            <a:pPr marL="365125" marR="0" lvl="0" indent="-255905" algn="l" defTabSz="914400" rtl="0" eaLnBrk="1" fontAlgn="base" latinLnBrk="0" hangingPunct="1">
              <a:lnSpc>
                <a:spcPct val="120000"/>
              </a:lnSpc>
              <a:spcBef>
                <a:spcPts val="400"/>
              </a:spcBef>
              <a:spcAft>
                <a:spcPct val="0"/>
              </a:spcAft>
              <a:buClr>
                <a:srgbClr val="36A4D0"/>
              </a:buClr>
              <a:buSzPct val="68000"/>
              <a:buFont typeface="Wingdings" panose="05000000000000000000" pitchFamily="2" charset="2"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   ②糖皮质激素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—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当前控制哮喘发作</a:t>
            </a:r>
            <a:r>
              <a:rPr kumimoji="0" lang="zh-CN" altLang="en-US" sz="2400" b="0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最有效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药品</a:t>
            </a:r>
            <a:endParaRPr kumimoji="0" lang="en-US" altLang="zh-CN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黑体" panose="02010609060101010101" charset="-122"/>
              <a:ea typeface="黑体" panose="02010609060101010101" charset="-122"/>
              <a:cs typeface="+mn-cs"/>
            </a:endParaRPr>
          </a:p>
          <a:p>
            <a:pPr marL="365125" marR="0" lvl="0" indent="-255905" algn="l" defTabSz="914400" rtl="0" eaLnBrk="1" fontAlgn="base" latinLnBrk="0" hangingPunct="1">
              <a:lnSpc>
                <a:spcPct val="120000"/>
              </a:lnSpc>
              <a:spcBef>
                <a:spcPts val="400"/>
              </a:spcBef>
              <a:spcAft>
                <a:spcPct val="0"/>
              </a:spcAft>
              <a:buClr>
                <a:srgbClr val="36A4D0"/>
              </a:buClr>
              <a:buSzPct val="68000"/>
              <a:buFont typeface="Wingdings" panose="05000000000000000000" pitchFamily="2" charset="2"/>
              <a:buNone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   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③茶碱类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—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氨茶碱、二羟丙茶碱，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用药速度慢</a:t>
            </a:r>
            <a:endParaRPr kumimoji="0" lang="en-US" altLang="zh-CN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黑体" panose="02010609060101010101" charset="-122"/>
              <a:ea typeface="黑体" panose="02010609060101010101" charset="-122"/>
              <a:cs typeface="+mn-cs"/>
            </a:endParaRPr>
          </a:p>
          <a:p>
            <a:pPr marL="365125" marR="0" lvl="0" indent="-255905" algn="l" defTabSz="914400" rtl="0" eaLnBrk="1" fontAlgn="base" latinLnBrk="0" hangingPunct="1">
              <a:lnSpc>
                <a:spcPct val="120000"/>
              </a:lnSpc>
              <a:spcBef>
                <a:spcPts val="400"/>
              </a:spcBef>
              <a:spcAft>
                <a:spcPct val="0"/>
              </a:spcAft>
              <a:buClr>
                <a:srgbClr val="36A4D0"/>
              </a:buClr>
              <a:buSzPct val="68000"/>
              <a:buFont typeface="Wingdings" panose="05000000000000000000" pitchFamily="2" charset="2"/>
              <a:buNone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   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④色甘酸钠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---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预防运动型和过敏型哮喘最有效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。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黑体" panose="02010609060101010101" charset="-122"/>
              <a:ea typeface="黑体" panose="02010609060101010101" charset="-122"/>
              <a:cs typeface="+mn-cs"/>
            </a:endParaRPr>
          </a:p>
          <a:p>
            <a:pPr marL="365125" marR="0" lvl="0" indent="-255905" algn="l" defTabSz="914400" rtl="0" eaLnBrk="1" fontAlgn="base" latinLnBrk="0" hangingPunct="1">
              <a:lnSpc>
                <a:spcPct val="120000"/>
              </a:lnSpc>
              <a:spcBef>
                <a:spcPts val="400"/>
              </a:spcBef>
              <a:spcAft>
                <a:spcPct val="0"/>
              </a:spcAft>
              <a:buClr>
                <a:srgbClr val="36A4D0"/>
              </a:buClr>
              <a:buSzPct val="68000"/>
              <a:buFont typeface="Wingdings" panose="05000000000000000000" pitchFamily="2" charset="2"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 3.免疫疗法 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黑体" panose="02010609060101010101" charset="-122"/>
              <a:ea typeface="黑体" panose="02010609060101010101" charset="-122"/>
              <a:cs typeface="+mn-cs"/>
            </a:endParaRPr>
          </a:p>
          <a:p>
            <a:pPr marL="365125" marR="0" lvl="0" indent="-255905" algn="l" defTabSz="914400" rtl="0" eaLnBrk="1" fontAlgn="base" latinLnBrk="0" hangingPunct="1">
              <a:lnSpc>
                <a:spcPct val="120000"/>
              </a:lnSpc>
              <a:spcBef>
                <a:spcPts val="400"/>
              </a:spcBef>
              <a:spcAft>
                <a:spcPct val="0"/>
              </a:spcAft>
              <a:buClr>
                <a:srgbClr val="36A4D0"/>
              </a:buClr>
              <a:buSzPct val="68000"/>
              <a:buFont typeface="Wingdings" panose="05000000000000000000" pitchFamily="2" charset="2"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 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黑体" panose="02010609060101010101" charset="-122"/>
              <a:ea typeface="黑体" panose="02010609060101010101" charset="-122"/>
              <a:cs typeface="+mn-cs"/>
            </a:endParaRPr>
          </a:p>
          <a:p>
            <a:pPr marL="365125" marR="0" lvl="0" indent="-255905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rgbClr val="36A4D0"/>
              </a:buClr>
              <a:buSzPct val="68000"/>
              <a:buFont typeface="Wingdings 3" panose="05040102010807070707" pitchFamily="18" charset="2"/>
              <a:buChar char=""/>
              <a:defRPr/>
            </a:pP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黑体" panose="02010609060101010101" charset="-122"/>
              <a:ea typeface="黑体" panose="02010609060101010101" charset="-122"/>
              <a:cs typeface="+mn-cs"/>
            </a:endParaRPr>
          </a:p>
        </p:txBody>
      </p:sp>
      <p:sp>
        <p:nvSpPr>
          <p:cNvPr id="3" name="Title 6"/>
          <p:cNvSpPr txBox="1"/>
          <p:nvPr>
            <p:custDataLst>
              <p:tags r:id="rId1"/>
            </p:custDataLst>
          </p:nvPr>
        </p:nvSpPr>
        <p:spPr>
          <a:xfrm>
            <a:off x="231407" y="97384"/>
            <a:ext cx="2095043" cy="503984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none" lIns="72000" tIns="36195" rIns="72000" bIns="36195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lang="zh-CN" altLang="en-US"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六</a:t>
            </a:r>
            <a:r>
              <a:rPr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</a:t>
            </a:r>
            <a:r>
              <a:rPr lang="zh-CN" altLang="en-US"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治  疗</a:t>
            </a:r>
            <a:endParaRPr sz="2800" b="1" spc="388" dirty="0">
              <a:ln w="3175">
                <a:noFill/>
                <a:prstDash val="dash"/>
              </a:ln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54839" y="597751"/>
            <a:ext cx="10564260" cy="5543549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132049" y="1822557"/>
            <a:ext cx="7609840" cy="341632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7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任务三</a:t>
            </a:r>
            <a:endParaRPr lang="zh-CN" altLang="en-US" sz="72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  <a:p>
            <a:pPr algn="ctr"/>
            <a:r>
              <a:rPr lang="zh-CN" altLang="en-US" sz="7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慢性阻塞性肺疾病与肺源性心脏病</a:t>
            </a:r>
            <a:endParaRPr lang="zh-CN" altLang="en-US" sz="72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6"/>
          <p:cNvSpPr txBox="1"/>
          <p:nvPr>
            <p:custDataLst>
              <p:tags r:id="rId1"/>
            </p:custDataLst>
          </p:nvPr>
        </p:nvSpPr>
        <p:spPr>
          <a:xfrm>
            <a:off x="231407" y="97384"/>
            <a:ext cx="1780726" cy="503984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none" lIns="72000" tIns="36195" rIns="72000" bIns="36195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lang="zh-CN" altLang="en-US"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一</a:t>
            </a:r>
            <a:r>
              <a:rPr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</a:t>
            </a:r>
            <a:r>
              <a:rPr lang="zh-CN" altLang="en-US"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概述</a:t>
            </a:r>
            <a:endParaRPr sz="2800" b="1" spc="388" dirty="0">
              <a:ln w="3175">
                <a:noFill/>
                <a:prstDash val="dash"/>
              </a:ln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3" name="Rectangle 2"/>
          <p:cNvSpPr txBox="1">
            <a:spLocks noRot="1" noChangeArrowheads="1"/>
          </p:cNvSpPr>
          <p:nvPr/>
        </p:nvSpPr>
        <p:spPr bwMode="auto">
          <a:xfrm>
            <a:off x="714375" y="665163"/>
            <a:ext cx="8569325" cy="6192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v"/>
              <a:defRPr sz="2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kumimoji="0" lang="zh-CN" altLang="zh-CN" sz="3700" b="1" i="0" u="none" strike="noStrike" kern="1200" cap="none" spc="0" normalizeH="0" baseline="0" noProof="0" dirty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（一） COPD</a:t>
            </a:r>
            <a:endParaRPr kumimoji="0" lang="zh-CN" altLang="zh-CN" sz="3700" b="1" i="0" u="none" strike="noStrike" kern="1200" cap="none" spc="0" normalizeH="0" baseline="0" noProof="0" dirty="0">
              <a:ln>
                <a:noFill/>
              </a:ln>
              <a:solidFill>
                <a:srgbClr val="000020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kumimoji="0" lang="zh-CN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1、</a:t>
            </a:r>
            <a:r>
              <a:rPr kumimoji="0" lang="zh-CN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00002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定义∶</a:t>
            </a:r>
            <a:r>
              <a:rPr kumimoji="0" lang="zh-CN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是一种具有气流受限为特征的可以治疗和预防的肺部疾病，</a:t>
            </a:r>
            <a:r>
              <a:rPr kumimoji="0" lang="zh-CN" altLang="zh-CN" sz="2800" b="1" i="0" u="sng" strike="noStrike" kern="1200" cap="none" spc="0" normalizeH="0" baseline="0" noProof="0" dirty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不完全可逆气流受限</a:t>
            </a:r>
            <a:r>
              <a:rPr kumimoji="0" lang="zh-CN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，呈进行性发展。 </a:t>
            </a:r>
            <a:endParaRPr kumimoji="0" lang="zh-CN" altLang="zh-CN" sz="2800" b="1" i="0" u="none" strike="noStrike" kern="1200" cap="none" spc="0" normalizeH="0" baseline="0" noProof="0" dirty="0">
              <a:ln>
                <a:noFill/>
              </a:ln>
              <a:solidFill>
                <a:srgbClr val="000020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kumimoji="0" lang="zh-CN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00002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2、发病情况</a:t>
            </a:r>
            <a:endParaRPr kumimoji="0" lang="zh-CN" altLang="zh-CN" sz="2800" b="1" i="0" u="none" strike="noStrike" kern="1200" cap="none" spc="0" normalizeH="0" baseline="0" noProof="0" dirty="0">
              <a:ln>
                <a:noFill/>
              </a:ln>
              <a:solidFill>
                <a:srgbClr val="00002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kumimoji="0" lang="zh-CN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   全球：COPD的死亡率居所有死因的第4位。          </a:t>
            </a:r>
            <a:endParaRPr kumimoji="0" lang="zh-CN" altLang="zh-CN" sz="2800" b="1" i="0" u="none" strike="noStrike" kern="1200" cap="none" spc="0" normalizeH="0" baseline="0" noProof="0" dirty="0">
              <a:ln>
                <a:noFill/>
              </a:ln>
              <a:solidFill>
                <a:srgbClr val="000020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+mn-cs"/>
              </a:rPr>
              <a:t>   </a:t>
            </a:r>
            <a:r>
              <a:rPr kumimoji="0" lang="zh-CN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+mn-cs"/>
              </a:rPr>
              <a:t>中国：成人患病率为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+mn-cs"/>
              </a:rPr>
              <a:t>8.2</a:t>
            </a:r>
            <a:r>
              <a:rPr kumimoji="0" lang="zh-CN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+mn-cs"/>
              </a:rPr>
              <a:t>％，</a:t>
            </a:r>
            <a:r>
              <a:rPr kumimoji="0" lang="zh-CN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4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0</a:t>
            </a:r>
            <a:r>
              <a:rPr kumimoji="0" lang="zh-CN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岁以上多见。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rgbClr val="000020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   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男性多于女性，农村高于城市。</a:t>
            </a:r>
            <a:endParaRPr kumimoji="0" lang="zh-CN" altLang="zh-CN" sz="2800" b="1" i="0" u="none" strike="noStrike" kern="1200" cap="none" spc="0" normalizeH="0" baseline="0" noProof="0" dirty="0">
              <a:ln>
                <a:noFill/>
              </a:ln>
              <a:solidFill>
                <a:srgbClr val="000020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kumimoji="0" lang="zh-CN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00002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3、 </a:t>
            </a:r>
            <a:r>
              <a:rPr kumimoji="0" lang="zh-CN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COPD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包括：</a:t>
            </a:r>
            <a:r>
              <a:rPr kumimoji="0" lang="zh-CN" altLang="zh-CN" sz="2800" b="1" i="0" u="sng" strike="noStrike" kern="1200" cap="none" spc="0" normalizeH="0" baseline="0" noProof="0" dirty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慢性支气管炎</a:t>
            </a:r>
            <a:r>
              <a:rPr kumimoji="0" lang="zh-CN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及</a:t>
            </a:r>
            <a:r>
              <a:rPr kumimoji="0" lang="zh-CN" altLang="zh-CN" sz="2800" b="1" i="0" u="sng" strike="noStrike" kern="1200" cap="none" spc="0" normalizeH="0" baseline="0" noProof="0" dirty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肺气肿</a:t>
            </a:r>
            <a:endParaRPr kumimoji="0" lang="zh-CN" altLang="zh-CN" sz="2800" b="1" i="0" u="none" strike="noStrike" kern="1200" cap="none" spc="0" normalizeH="0" baseline="0" noProof="0" dirty="0">
              <a:ln>
                <a:noFill/>
              </a:ln>
              <a:solidFill>
                <a:srgbClr val="000020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kumimoji="0" lang="zh-CN" altLang="zh-CN" sz="2800" b="1" i="0" u="sng" strike="noStrike" kern="1200" cap="none" spc="0" normalizeH="0" baseline="0" noProof="0" dirty="0">
                <a:ln>
                  <a:noFill/>
                </a:ln>
                <a:solidFill>
                  <a:srgbClr val="FFFFE7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   气流受限不完全可逆</a:t>
            </a:r>
            <a:r>
              <a:rPr kumimoji="0" lang="zh-CN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是诊断COPD必备条件</a:t>
            </a:r>
            <a:endParaRPr kumimoji="0" lang="zh-CN" altLang="zh-CN" sz="28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endParaRPr kumimoji="0" lang="zh-CN" altLang="zh-CN" sz="2800" b="1" i="0" u="none" strike="noStrike" kern="1200" cap="none" spc="0" normalizeH="0" baseline="0" noProof="0" dirty="0">
              <a:ln>
                <a:noFill/>
              </a:ln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Rot="1" noChangeArrowheads="1"/>
          </p:cNvSpPr>
          <p:nvPr/>
        </p:nvSpPr>
        <p:spPr bwMode="auto">
          <a:xfrm>
            <a:off x="479439" y="889107"/>
            <a:ext cx="8569325" cy="576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v"/>
              <a:defRPr sz="2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kumimoji="0" lang="zh-CN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（二）慢性支气管炎（慢支）</a:t>
            </a:r>
            <a:endParaRPr kumimoji="0" lang="zh-CN" altLang="zh-CN" sz="2800" b="1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kumimoji="0" lang="zh-CN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定义∶</a:t>
            </a:r>
            <a:r>
              <a:rPr kumimoji="0" lang="zh-CN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FFFFE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是指气管、支气管粘膜及其周围组织的慢</a:t>
            </a:r>
            <a:endParaRPr kumimoji="0" lang="zh-CN" altLang="zh-CN" sz="2800" b="1" i="0" u="none" strike="noStrike" kern="1200" cap="none" spc="0" normalizeH="0" baseline="0" noProof="0">
              <a:ln>
                <a:noFill/>
              </a:ln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kumimoji="0" lang="zh-CN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             性</a:t>
            </a:r>
            <a:r>
              <a:rPr kumimoji="0" lang="zh-CN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FFFFE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非特异性炎症</a:t>
            </a:r>
            <a:r>
              <a:rPr kumimoji="0" lang="zh-CN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。 </a:t>
            </a:r>
            <a:endParaRPr kumimoji="0" lang="zh-CN" altLang="zh-CN" sz="2800" b="1" i="0" u="none" strike="noStrike" kern="1200" cap="none" spc="0" normalizeH="0" baseline="0" noProof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Arial" panose="020B0604020202020204"/>
              <a:ea typeface="ˎ̥"/>
              <a:cs typeface="ˎ̥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kumimoji="0" lang="zh-CN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特征∶慢性</a:t>
            </a:r>
            <a:r>
              <a:rPr kumimoji="0" lang="zh-CN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反复发作的</a:t>
            </a:r>
            <a:r>
              <a:rPr kumimoji="0" lang="zh-CN" altLang="zh-CN" sz="2800" b="1" i="0" u="sng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咳</a:t>
            </a:r>
            <a:r>
              <a:rPr kumimoji="0" lang="zh-CN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嗽</a:t>
            </a:r>
            <a:r>
              <a:rPr kumimoji="0" lang="zh-CN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、</a:t>
            </a:r>
            <a:r>
              <a:rPr kumimoji="0" lang="zh-CN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咳</a:t>
            </a:r>
            <a:r>
              <a:rPr kumimoji="0" lang="zh-CN" altLang="zh-CN" sz="2800" b="1" i="0" u="sng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痰</a:t>
            </a:r>
            <a:r>
              <a:rPr kumimoji="0" lang="zh-CN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或伴有</a:t>
            </a:r>
            <a:r>
              <a:rPr kumimoji="0" lang="zh-CN" altLang="zh-CN" sz="2800" b="1" i="0" u="sng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喘</a:t>
            </a:r>
            <a:r>
              <a:rPr kumimoji="0" lang="zh-CN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息</a:t>
            </a:r>
            <a:r>
              <a:rPr kumimoji="0" lang="zh-CN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，</a:t>
            </a:r>
            <a:endParaRPr kumimoji="0" lang="zh-CN" altLang="zh-CN" sz="2800" b="1" i="0" u="none" strike="noStrike" kern="1200" cap="none" spc="0" normalizeH="0" baseline="0" noProof="0">
              <a:ln>
                <a:noFill/>
              </a:ln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kumimoji="0" lang="zh-CN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2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（三）</a:t>
            </a:r>
            <a:r>
              <a:rPr kumimoji="0" lang="zh-CN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+mn-cs"/>
              </a:rPr>
              <a:t>阻塞性肺气肿（肺气肿）</a:t>
            </a:r>
            <a:endParaRPr kumimoji="0" lang="zh-CN" altLang="zh-CN" sz="2800" b="1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kumimoji="0" lang="zh-CN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+mn-cs"/>
              </a:rPr>
              <a:t>定义：是指肺部终未细支气管远端(呼吸细支气管、 </a:t>
            </a:r>
            <a:endParaRPr kumimoji="0" lang="zh-CN" altLang="zh-CN" sz="2800" b="1" i="0" u="none" strike="noStrike" kern="1200" cap="none" spc="0" normalizeH="0" baseline="0" noProof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kumimoji="0" lang="zh-CN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+mn-cs"/>
              </a:rPr>
              <a:t>           肺泡管、肺泡囊和肺泡) 气腔弹性减退、</a:t>
            </a:r>
            <a:endParaRPr kumimoji="0" lang="zh-CN" altLang="zh-CN" sz="2800" b="1" i="0" u="none" strike="noStrike" kern="1200" cap="none" spc="0" normalizeH="0" baseline="0" noProof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kumimoji="0" lang="zh-CN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+mn-cs"/>
              </a:rPr>
              <a:t>           过度膨胀、充气和肺容积增大，或同时伴 </a:t>
            </a:r>
            <a:endParaRPr kumimoji="0" lang="zh-CN" altLang="zh-CN" sz="2800" b="1" i="0" u="none" strike="noStrike" kern="1200" cap="none" spc="0" normalizeH="0" baseline="0" noProof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kumimoji="0" lang="zh-CN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+mn-cs"/>
              </a:rPr>
              <a:t>           有气道壁破坏而导致肺功能降低的状态。</a:t>
            </a:r>
            <a:endParaRPr kumimoji="0" lang="zh-CN" altLang="zh-CN" sz="2800" b="1" i="0" u="none" strike="noStrike" kern="1200" cap="none" spc="0" normalizeH="0" baseline="0" noProof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kumimoji="0" lang="zh-CN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+mn-cs"/>
              </a:rPr>
              <a:t>      慢支</a:t>
            </a:r>
            <a:r>
              <a:rPr kumimoji="0" lang="zh-CN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+mn-cs"/>
              </a:rPr>
              <a:t>最常见并发症</a:t>
            </a:r>
            <a:r>
              <a:rPr kumimoji="0" lang="zh-CN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+mn-cs"/>
              </a:rPr>
              <a:t>：肺气肿 </a:t>
            </a:r>
            <a:endParaRPr kumimoji="0" lang="zh-CN" altLang="zh-CN" sz="2800" b="1" i="0" u="none" strike="noStrike" kern="1200" cap="none" spc="0" normalizeH="0" baseline="0" noProof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endParaRPr kumimoji="0" lang="zh-CN" altLang="zh-CN" sz="2800" b="1" i="0" u="none" strike="noStrike" kern="1200" cap="none" spc="0" normalizeH="0" baseline="0" noProof="0" dirty="0">
              <a:ln>
                <a:noFill/>
              </a:ln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1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2188" y="4729616"/>
            <a:ext cx="2252663" cy="199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5" descr="233135200602841_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8663" y="1759403"/>
            <a:ext cx="2736850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6" descr="2"/>
          <p:cNvPicPr>
            <a:picLocks noChangeAspect="1" noChangeArrowheads="1"/>
          </p:cNvPicPr>
          <p:nvPr/>
        </p:nvPicPr>
        <p:blipFill>
          <a:blip r:embed="rId3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701" y="130628"/>
            <a:ext cx="2309812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79388" y="1125538"/>
            <a:ext cx="8713787" cy="5472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v"/>
              <a:defRPr sz="2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zh-CN" altLang="zh-CN" sz="3400">
                <a:ea typeface="宋体" panose="02010600030101010101" pitchFamily="2" charset="-122"/>
              </a:rPr>
              <a:t>1</a:t>
            </a:r>
            <a:r>
              <a:rPr lang="zh-CN" altLang="en-US" sz="3400">
                <a:ea typeface="宋体" panose="02010600030101010101" pitchFamily="2" charset="-122"/>
              </a:rPr>
              <a:t>．</a:t>
            </a:r>
            <a:r>
              <a:rPr lang="zh-CN" altLang="en-US" sz="3400">
                <a:solidFill>
                  <a:srgbClr val="FF0000"/>
                </a:solidFill>
                <a:ea typeface="宋体" panose="02010600030101010101" pitchFamily="2" charset="-122"/>
              </a:rPr>
              <a:t>吸烟</a:t>
            </a:r>
            <a:r>
              <a:rPr lang="zh-CN" altLang="en-US" sz="3400">
                <a:ea typeface="宋体" panose="02010600030101010101" pitchFamily="2" charset="-122"/>
              </a:rPr>
              <a:t>：</a:t>
            </a:r>
            <a:r>
              <a:rPr lang="zh-CN" altLang="en-US">
                <a:solidFill>
                  <a:srgbClr val="FF0000"/>
                </a:solidFill>
                <a:ea typeface="宋体" panose="02010600030101010101" pitchFamily="2" charset="-122"/>
              </a:rPr>
              <a:t>最危险因素、最重要原因</a:t>
            </a:r>
            <a:endParaRPr lang="zh-CN" altLang="en-US">
              <a:ea typeface="宋体" panose="02010600030101010101" pitchFamily="2" charset="-122"/>
            </a:endParaRPr>
          </a:p>
          <a:p>
            <a:pPr eaLnBrk="1" hangingPunct="1"/>
            <a:r>
              <a:rPr lang="zh-CN" altLang="zh-CN">
                <a:ea typeface="宋体" panose="02010600030101010101" pitchFamily="2" charset="-122"/>
              </a:rPr>
              <a:t>2</a:t>
            </a:r>
            <a:r>
              <a:rPr lang="zh-CN" altLang="en-US">
                <a:ea typeface="宋体" panose="02010600030101010101" pitchFamily="2" charset="-122"/>
              </a:rPr>
              <a:t>．粉尘、空气污染：工业废气、 </a:t>
            </a:r>
            <a:endParaRPr lang="zh-CN" altLang="en-US">
              <a:ea typeface="宋体" panose="02010600030101010101" pitchFamily="2" charset="-122"/>
            </a:endParaRPr>
          </a:p>
          <a:p>
            <a:pPr eaLnBrk="1" hangingPunct="1"/>
            <a:r>
              <a:rPr lang="zh-CN" altLang="zh-CN">
                <a:ea typeface="宋体" panose="02010600030101010101" pitchFamily="2" charset="-122"/>
              </a:rPr>
              <a:t>3</a:t>
            </a:r>
            <a:r>
              <a:rPr lang="zh-CN" altLang="en-US">
                <a:ea typeface="宋体" panose="02010600030101010101" pitchFamily="2" charset="-122"/>
              </a:rPr>
              <a:t>．</a:t>
            </a:r>
            <a:r>
              <a:rPr lang="zh-CN" altLang="zh-CN">
                <a:solidFill>
                  <a:srgbClr val="FF0000"/>
                </a:solidFill>
                <a:ea typeface="宋体" panose="02010600030101010101" pitchFamily="2" charset="-122"/>
              </a:rPr>
              <a:t>感染</a:t>
            </a:r>
            <a:r>
              <a:rPr lang="zh-CN" altLang="zh-CN">
                <a:ea typeface="宋体" panose="02010600030101010101" pitchFamily="2" charset="-122"/>
              </a:rPr>
              <a:t>：</a:t>
            </a:r>
            <a:r>
              <a:rPr lang="zh-CN" altLang="zh-CN">
                <a:solidFill>
                  <a:srgbClr val="FF0000"/>
                </a:solidFill>
                <a:ea typeface="宋体" panose="02010600030101010101" pitchFamily="2" charset="-122"/>
              </a:rPr>
              <a:t>重要因素</a:t>
            </a:r>
            <a:r>
              <a:rPr lang="zh-CN" altLang="zh-CN" sz="2600">
                <a:ea typeface="宋体" panose="02010600030101010101" pitchFamily="2" charset="-122"/>
              </a:rPr>
              <a:t>（病毒或细菌）</a:t>
            </a:r>
            <a:endParaRPr lang="zh-CN" altLang="en-US">
              <a:ea typeface="宋体" panose="02010600030101010101" pitchFamily="2" charset="-122"/>
            </a:endParaRPr>
          </a:p>
          <a:p>
            <a:pPr eaLnBrk="1" hangingPunct="1"/>
            <a:r>
              <a:rPr lang="zh-CN" altLang="zh-CN">
                <a:ea typeface="宋体" panose="02010600030101010101" pitchFamily="2" charset="-122"/>
              </a:rPr>
              <a:t>4</a:t>
            </a:r>
            <a:r>
              <a:rPr lang="zh-CN" altLang="en-US">
                <a:ea typeface="宋体" panose="02010600030101010101" pitchFamily="2" charset="-122"/>
              </a:rPr>
              <a:t>．</a:t>
            </a:r>
            <a:r>
              <a:rPr lang="zh-CN" altLang="zh-CN">
                <a:ea typeface="宋体" panose="02010600030101010101" pitchFamily="2" charset="-122"/>
              </a:rPr>
              <a:t>蛋白酶-抗蛋白酶失衡 </a:t>
            </a:r>
            <a:endParaRPr lang="zh-CN" altLang="en-US">
              <a:ea typeface="宋体" panose="02010600030101010101" pitchFamily="2" charset="-122"/>
            </a:endParaRPr>
          </a:p>
          <a:p>
            <a:pPr eaLnBrk="1" hangingPunct="1"/>
            <a:r>
              <a:rPr lang="zh-CN" altLang="zh-CN">
                <a:ea typeface="宋体" panose="02010600030101010101" pitchFamily="2" charset="-122"/>
              </a:rPr>
              <a:t>5</a:t>
            </a:r>
            <a:r>
              <a:rPr lang="zh-CN" altLang="en-US">
                <a:ea typeface="宋体" panose="02010600030101010101" pitchFamily="2" charset="-122"/>
              </a:rPr>
              <a:t>．</a:t>
            </a:r>
            <a:r>
              <a:rPr lang="zh-CN" altLang="zh-CN">
                <a:ea typeface="宋体" panose="02010600030101010101" pitchFamily="2" charset="-122"/>
              </a:rPr>
              <a:t>其他：呼吸道局部防御及免疫功能减低 、</a:t>
            </a:r>
            <a:endParaRPr lang="zh-CN" altLang="zh-CN">
              <a:ea typeface="宋体" panose="02010600030101010101" pitchFamily="2" charset="-122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zh-CN" altLang="zh-CN">
                <a:ea typeface="宋体" panose="02010600030101010101" pitchFamily="2" charset="-122"/>
              </a:rPr>
              <a:t>                   植物神经功能失调 、营养</a:t>
            </a:r>
            <a:endParaRPr lang="zh-CN" altLang="zh-CN">
              <a:ea typeface="宋体" panose="02010600030101010101" pitchFamily="2" charset="-122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zh-CN" altLang="zh-CN" dirty="0">
              <a:ea typeface="宋体" panose="02010600030101010101" pitchFamily="2" charset="-122"/>
            </a:endParaRPr>
          </a:p>
        </p:txBody>
      </p:sp>
      <p:sp>
        <p:nvSpPr>
          <p:cNvPr id="6" name="Title 6"/>
          <p:cNvSpPr txBox="1"/>
          <p:nvPr>
            <p:custDataLst>
              <p:tags r:id="rId4"/>
            </p:custDataLst>
          </p:nvPr>
        </p:nvSpPr>
        <p:spPr>
          <a:xfrm>
            <a:off x="231407" y="97384"/>
            <a:ext cx="2598385" cy="503984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none" lIns="72000" tIns="36195" rIns="72000" bIns="36195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lang="zh-CN" altLang="en-US"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二</a:t>
            </a:r>
            <a:r>
              <a:rPr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</a:t>
            </a:r>
            <a:r>
              <a:rPr lang="zh-CN" altLang="en-US"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病因机制</a:t>
            </a:r>
            <a:endParaRPr sz="2800" b="1" spc="388" dirty="0">
              <a:ln w="3175">
                <a:noFill/>
                <a:prstDash val="dash"/>
              </a:ln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2"/>
          <p:cNvSpPr txBox="1">
            <a:spLocks noChangeArrowheads="1"/>
          </p:cNvSpPr>
          <p:nvPr/>
        </p:nvSpPr>
        <p:spPr bwMode="auto">
          <a:xfrm>
            <a:off x="802981" y="2232212"/>
            <a:ext cx="10746121" cy="475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v"/>
              <a:defRPr sz="2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zh-CN" altLang="en-US" dirty="0">
                <a:ea typeface="宋体" panose="02010600030101010101" pitchFamily="2" charset="-122"/>
              </a:rPr>
              <a:t>各级支气管受到炎症细胞的浸润，气管壁反复进行损伤修复，造成气管壁重塑及瘢痕形成，出现气道狭窄。</a:t>
            </a:r>
            <a:endParaRPr lang="en-US" altLang="zh-CN" dirty="0">
              <a:ea typeface="宋体" panose="02010600030101010101" pitchFamily="2" charset="-122"/>
            </a:endParaRPr>
          </a:p>
          <a:p>
            <a:pPr eaLnBrk="1" hangingPunct="1"/>
            <a:r>
              <a:rPr lang="zh-CN" altLang="en-US" dirty="0">
                <a:ea typeface="宋体" panose="02010600030101010101" pitchFamily="2" charset="-122"/>
              </a:rPr>
              <a:t>肺实质破坏时，呼吸性细支气管扩张和破坏，严重时弥漫全肺，并伴有肺毛细血管床的破坏。</a:t>
            </a:r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325036" y="1055600"/>
            <a:ext cx="12105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/>
              <a:t>病理</a:t>
            </a:r>
            <a:endParaRPr lang="zh-CN" altLang="en-US" sz="4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818515" y="1389380"/>
            <a:ext cx="10327005" cy="3138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6600" b="1" dirty="0">
                <a:solidFill>
                  <a:srgbClr val="0070C0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黑体" panose="02010609060101010101" charset="-122"/>
              </a:rPr>
              <a:t>项目五</a:t>
            </a:r>
            <a:endParaRPr lang="zh-CN" altLang="en-US" sz="6600" b="1" dirty="0">
              <a:solidFill>
                <a:srgbClr val="0070C0"/>
              </a:solidFill>
              <a:latin typeface="黑体" panose="02010609060101010101" charset="-122"/>
              <a:ea typeface="黑体" panose="02010609060101010101" charset="-122"/>
              <a:cs typeface="+mn-ea"/>
              <a:sym typeface="黑体" panose="02010609060101010101" charset="-122"/>
            </a:endParaRPr>
          </a:p>
          <a:p>
            <a:pPr algn="ctr">
              <a:lnSpc>
                <a:spcPct val="150000"/>
              </a:lnSpc>
              <a:defRPr/>
            </a:pPr>
            <a:r>
              <a:rPr lang="zh-CN" altLang="en-US" sz="6600" b="1" dirty="0">
                <a:solidFill>
                  <a:srgbClr val="0070C0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黑体" panose="02010609060101010101" charset="-122"/>
              </a:rPr>
              <a:t>呼吸系统疾病</a:t>
            </a:r>
            <a:endParaRPr lang="zh-CN" altLang="en-US" sz="6600" b="1" dirty="0">
              <a:solidFill>
                <a:srgbClr val="0070C0"/>
              </a:solidFill>
              <a:latin typeface="黑体" panose="02010609060101010101" charset="-122"/>
              <a:ea typeface="黑体" panose="02010609060101010101" charset="-122"/>
              <a:cs typeface="+mn-ea"/>
              <a:sym typeface="黑体" panose="02010609060101010101" charset="-122"/>
            </a:endParaRPr>
          </a:p>
        </p:txBody>
      </p:sp>
    </p:spTree>
  </p:cSld>
  <p:clrMapOvr>
    <a:masterClrMapping/>
  </p:clrMapOvr>
  <p:transition spd="med">
    <p:newsflash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 bwMode="auto">
          <a:xfrm>
            <a:off x="884238" y="1363663"/>
            <a:ext cx="7710487" cy="515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v"/>
              <a:defRPr sz="2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zh-CN" altLang="en-US" dirty="0">
                <a:solidFill>
                  <a:srgbClr val="0000CC"/>
                </a:solidFill>
                <a:ea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CC"/>
                </a:solidFill>
                <a:ea typeface="宋体" panose="02010600030101010101" pitchFamily="2" charset="-122"/>
              </a:rPr>
              <a:t>1</a:t>
            </a:r>
            <a:r>
              <a:rPr lang="zh-CN" altLang="en-US" dirty="0">
                <a:solidFill>
                  <a:srgbClr val="0000CC"/>
                </a:solidFill>
                <a:ea typeface="宋体" panose="02010600030101010101" pitchFamily="2" charset="-122"/>
              </a:rPr>
              <a:t>）</a:t>
            </a:r>
            <a:r>
              <a:rPr lang="zh-CN" altLang="en-US" dirty="0">
                <a:solidFill>
                  <a:srgbClr val="800000"/>
                </a:solidFill>
                <a:ea typeface="宋体" panose="02010600030101010101" pitchFamily="2" charset="-122"/>
              </a:rPr>
              <a:t>症状</a:t>
            </a:r>
            <a:r>
              <a:rPr lang="zh-CN" altLang="en-US" dirty="0">
                <a:solidFill>
                  <a:srgbClr val="0000CC"/>
                </a:solidFill>
                <a:ea typeface="宋体" panose="02010600030101010101" pitchFamily="2" charset="-122"/>
              </a:rPr>
              <a:t>：</a:t>
            </a:r>
            <a:endParaRPr lang="zh-CN" altLang="en-US" dirty="0">
              <a:solidFill>
                <a:srgbClr val="0000CC"/>
              </a:solidFill>
              <a:ea typeface="宋体" panose="02010600030101010101" pitchFamily="2" charset="-122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zh-CN" dirty="0">
                <a:solidFill>
                  <a:srgbClr val="0000CC"/>
                </a:solidFill>
                <a:ea typeface="宋体" panose="02010600030101010101" pitchFamily="2" charset="-122"/>
              </a:rPr>
              <a:t>1</a:t>
            </a:r>
            <a:r>
              <a:rPr lang="zh-CN" altLang="en-US" dirty="0">
                <a:solidFill>
                  <a:srgbClr val="0000CC"/>
                </a:solidFill>
                <a:ea typeface="宋体" panose="02010600030101010101" pitchFamily="2" charset="-122"/>
              </a:rPr>
              <a:t>）慢性咳嗽（</a:t>
            </a:r>
            <a:r>
              <a:rPr lang="zh-CN" altLang="en-US" dirty="0">
                <a:solidFill>
                  <a:srgbClr val="FF0000"/>
                </a:solidFill>
                <a:ea typeface="宋体" panose="02010600030101010101" pitchFamily="2" charset="-122"/>
              </a:rPr>
              <a:t>常为首发症状</a:t>
            </a:r>
            <a:r>
              <a:rPr lang="zh-CN" altLang="en-US" dirty="0">
                <a:solidFill>
                  <a:srgbClr val="0000CC"/>
                </a:solidFill>
                <a:ea typeface="宋体" panose="02010600030101010101" pitchFamily="2" charset="-122"/>
              </a:rPr>
              <a:t>）</a:t>
            </a:r>
            <a:endParaRPr lang="zh-CN" altLang="en-US" dirty="0">
              <a:solidFill>
                <a:srgbClr val="0000CC"/>
              </a:solidFill>
              <a:ea typeface="宋体" panose="02010600030101010101" pitchFamily="2" charset="-122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zh-CN" dirty="0">
                <a:solidFill>
                  <a:srgbClr val="0000CC"/>
                </a:solidFill>
                <a:ea typeface="宋体" panose="02010600030101010101" pitchFamily="2" charset="-122"/>
              </a:rPr>
              <a:t>2</a:t>
            </a:r>
            <a:r>
              <a:rPr lang="zh-CN" altLang="en-US" dirty="0">
                <a:solidFill>
                  <a:srgbClr val="0000CC"/>
                </a:solidFill>
                <a:ea typeface="宋体" panose="02010600030101010101" pitchFamily="2" charset="-122"/>
              </a:rPr>
              <a:t>）咳痰（</a:t>
            </a:r>
            <a:r>
              <a:rPr lang="zh-CN" altLang="en-US" dirty="0">
                <a:solidFill>
                  <a:srgbClr val="FF0000"/>
                </a:solidFill>
                <a:ea typeface="宋体" panose="02010600030101010101" pitchFamily="2" charset="-122"/>
              </a:rPr>
              <a:t>白色黏液或浆液性泡沫痰，清晨较多</a:t>
            </a:r>
            <a:r>
              <a:rPr lang="zh-CN" altLang="en-US" dirty="0">
                <a:solidFill>
                  <a:srgbClr val="0000CC"/>
                </a:solidFill>
                <a:ea typeface="宋体" panose="02010600030101010101" pitchFamily="2" charset="-122"/>
              </a:rPr>
              <a:t>）</a:t>
            </a:r>
            <a:endParaRPr lang="zh-CN" altLang="en-US" dirty="0">
              <a:solidFill>
                <a:srgbClr val="0000CC"/>
              </a:solidFill>
              <a:ea typeface="宋体" panose="02010600030101010101" pitchFamily="2" charset="-122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zh-CN" dirty="0">
                <a:solidFill>
                  <a:srgbClr val="0000CC"/>
                </a:solidFill>
                <a:ea typeface="宋体" panose="02010600030101010101" pitchFamily="2" charset="-122"/>
              </a:rPr>
              <a:t>3</a:t>
            </a:r>
            <a:r>
              <a:rPr lang="zh-CN" altLang="en-US" dirty="0">
                <a:solidFill>
                  <a:srgbClr val="0000CC"/>
                </a:solidFill>
                <a:ea typeface="宋体" panose="02010600030101010101" pitchFamily="2" charset="-122"/>
              </a:rPr>
              <a:t>）气短或呼吸困难（</a:t>
            </a:r>
            <a:r>
              <a:rPr lang="en-US" altLang="zh-CN" dirty="0">
                <a:solidFill>
                  <a:srgbClr val="FF0000"/>
                </a:solidFill>
                <a:ea typeface="宋体" panose="02010600030101010101" pitchFamily="2" charset="-122"/>
              </a:rPr>
              <a:t>COPD</a:t>
            </a:r>
            <a:r>
              <a:rPr lang="zh-CN" altLang="en-US" dirty="0">
                <a:solidFill>
                  <a:srgbClr val="FF0000"/>
                </a:solidFill>
                <a:ea typeface="宋体" panose="02010600030101010101" pitchFamily="2" charset="-122"/>
              </a:rPr>
              <a:t>的典型症状</a:t>
            </a:r>
            <a:r>
              <a:rPr lang="zh-CN" altLang="en-US" dirty="0">
                <a:solidFill>
                  <a:srgbClr val="0000CC"/>
                </a:solidFill>
                <a:ea typeface="宋体" panose="02010600030101010101" pitchFamily="2" charset="-122"/>
              </a:rPr>
              <a:t>）</a:t>
            </a:r>
            <a:endParaRPr lang="zh-CN" altLang="en-US" dirty="0">
              <a:solidFill>
                <a:srgbClr val="0000CC"/>
              </a:solidFill>
              <a:ea typeface="宋体" panose="02010600030101010101" pitchFamily="2" charset="-122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zh-CN" dirty="0">
                <a:solidFill>
                  <a:srgbClr val="0000CC"/>
                </a:solidFill>
                <a:ea typeface="宋体" panose="02010600030101010101" pitchFamily="2" charset="-122"/>
              </a:rPr>
              <a:t>4</a:t>
            </a:r>
            <a:r>
              <a:rPr lang="zh-CN" altLang="en-US" dirty="0">
                <a:solidFill>
                  <a:srgbClr val="0000CC"/>
                </a:solidFill>
                <a:ea typeface="宋体" panose="02010600030101010101" pitchFamily="2" charset="-122"/>
              </a:rPr>
              <a:t>）喘息和胸闷</a:t>
            </a:r>
            <a:endParaRPr lang="zh-CN" altLang="en-US" dirty="0">
              <a:solidFill>
                <a:srgbClr val="0000CC"/>
              </a:solidFill>
              <a:ea typeface="宋体" panose="02010600030101010101" pitchFamily="2" charset="-122"/>
            </a:endParaRPr>
          </a:p>
        </p:txBody>
      </p:sp>
      <p:sp>
        <p:nvSpPr>
          <p:cNvPr id="3" name="Title 6"/>
          <p:cNvSpPr txBox="1"/>
          <p:nvPr>
            <p:custDataLst>
              <p:tags r:id="rId1"/>
            </p:custDataLst>
          </p:nvPr>
        </p:nvSpPr>
        <p:spPr>
          <a:xfrm>
            <a:off x="231407" y="97384"/>
            <a:ext cx="2598385" cy="503984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none" lIns="72000" tIns="36195" rIns="72000" bIns="36195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lang="zh-CN" altLang="en-US"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三</a:t>
            </a:r>
            <a:r>
              <a:rPr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</a:t>
            </a:r>
            <a:r>
              <a:rPr lang="zh-CN" altLang="en-US"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临床表现</a:t>
            </a:r>
            <a:endParaRPr sz="2800" b="1" spc="388" dirty="0">
              <a:ln w="3175">
                <a:noFill/>
                <a:prstDash val="dash"/>
              </a:ln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900113" y="1341438"/>
            <a:ext cx="7920037" cy="51530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zh-CN" altLang="en-US" dirty="0">
                <a:solidFill>
                  <a:srgbClr val="0000CC"/>
                </a:solidFill>
                <a:ea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CC"/>
                </a:solidFill>
                <a:ea typeface="宋体" panose="02010600030101010101" pitchFamily="2" charset="-122"/>
              </a:rPr>
              <a:t>2</a:t>
            </a:r>
            <a:r>
              <a:rPr lang="zh-CN" altLang="en-US" dirty="0">
                <a:solidFill>
                  <a:srgbClr val="0000CC"/>
                </a:solidFill>
                <a:ea typeface="宋体" panose="02010600030101010101" pitchFamily="2" charset="-122"/>
              </a:rPr>
              <a:t>）</a:t>
            </a:r>
            <a:r>
              <a:rPr lang="zh-CN" altLang="en-US" dirty="0">
                <a:solidFill>
                  <a:srgbClr val="800000"/>
                </a:solidFill>
                <a:ea typeface="宋体" panose="02010600030101010101" pitchFamily="2" charset="-122"/>
              </a:rPr>
              <a:t>体征</a:t>
            </a:r>
            <a:r>
              <a:rPr lang="zh-CN" altLang="en-US" dirty="0">
                <a:solidFill>
                  <a:srgbClr val="0000CC"/>
                </a:solidFill>
                <a:ea typeface="宋体" panose="02010600030101010101" pitchFamily="2" charset="-122"/>
              </a:rPr>
              <a:t>：早期无明显体征。</a:t>
            </a:r>
            <a:endParaRPr lang="zh-CN" altLang="en-US" dirty="0">
              <a:solidFill>
                <a:srgbClr val="0000CC"/>
              </a:solidFill>
              <a:ea typeface="宋体" panose="02010600030101010101" pitchFamily="2" charset="-122"/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zh-CN" altLang="en-US" dirty="0">
                <a:solidFill>
                  <a:srgbClr val="0000CC"/>
                </a:solidFill>
                <a:ea typeface="宋体" panose="02010600030101010101" pitchFamily="2" charset="-122"/>
              </a:rPr>
              <a:t>   典型者：肺气肿征</a:t>
            </a:r>
            <a:endParaRPr lang="zh-CN" altLang="en-US" dirty="0">
              <a:solidFill>
                <a:srgbClr val="0000CC"/>
              </a:solidFill>
              <a:ea typeface="宋体" panose="02010600030101010101" pitchFamily="2" charset="-122"/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zh-CN" altLang="en-US" dirty="0">
                <a:solidFill>
                  <a:srgbClr val="0000CC"/>
                </a:solidFill>
                <a:ea typeface="宋体" panose="02010600030101010101" pitchFamily="2" charset="-122"/>
              </a:rPr>
              <a:t>    视：</a:t>
            </a:r>
            <a:r>
              <a:rPr lang="zh-CN" altLang="en-US" dirty="0">
                <a:solidFill>
                  <a:srgbClr val="FF0000"/>
                </a:solidFill>
                <a:ea typeface="宋体" panose="02010600030101010101" pitchFamily="2" charset="-122"/>
              </a:rPr>
              <a:t>桶状胸</a:t>
            </a:r>
            <a:r>
              <a:rPr lang="zh-CN" altLang="en-US" dirty="0">
                <a:solidFill>
                  <a:srgbClr val="0000CC"/>
                </a:solidFill>
                <a:ea typeface="宋体" panose="02010600030101010101" pitchFamily="2" charset="-122"/>
              </a:rPr>
              <a:t>。</a:t>
            </a:r>
            <a:endParaRPr lang="zh-CN" altLang="en-US" dirty="0">
              <a:solidFill>
                <a:srgbClr val="0000CC"/>
              </a:solidFill>
              <a:ea typeface="宋体" panose="02010600030101010101" pitchFamily="2" charset="-122"/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zh-CN" altLang="en-US" dirty="0">
                <a:solidFill>
                  <a:srgbClr val="0000CC"/>
                </a:solidFill>
                <a:ea typeface="宋体" panose="02010600030101010101" pitchFamily="2" charset="-122"/>
              </a:rPr>
              <a:t>    触：触觉语颤减弱。</a:t>
            </a:r>
            <a:endParaRPr lang="zh-CN" altLang="en-US" dirty="0">
              <a:solidFill>
                <a:srgbClr val="0000CC"/>
              </a:solidFill>
              <a:ea typeface="宋体" panose="02010600030101010101" pitchFamily="2" charset="-122"/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zh-CN" altLang="en-US" dirty="0">
                <a:solidFill>
                  <a:srgbClr val="0000CC"/>
                </a:solidFill>
                <a:ea typeface="宋体" panose="02010600030101010101" pitchFamily="2" charset="-122"/>
              </a:rPr>
              <a:t>    叩：</a:t>
            </a:r>
            <a:r>
              <a:rPr lang="zh-CN" altLang="en-US" dirty="0">
                <a:solidFill>
                  <a:srgbClr val="FF0000"/>
                </a:solidFill>
                <a:ea typeface="宋体" panose="02010600030101010101" pitchFamily="2" charset="-122"/>
              </a:rPr>
              <a:t>过清音</a:t>
            </a:r>
            <a:r>
              <a:rPr lang="zh-CN" altLang="en-US" dirty="0">
                <a:solidFill>
                  <a:srgbClr val="0000CC"/>
                </a:solidFill>
                <a:ea typeface="宋体" panose="02010600030101010101" pitchFamily="2" charset="-122"/>
              </a:rPr>
              <a:t>，肺下界和肝浊音界下移。</a:t>
            </a:r>
            <a:endParaRPr lang="zh-CN" altLang="en-US" dirty="0">
              <a:solidFill>
                <a:srgbClr val="0000CC"/>
              </a:solidFill>
              <a:ea typeface="宋体" panose="02010600030101010101" pitchFamily="2" charset="-122"/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zh-CN" altLang="en-US" dirty="0">
                <a:solidFill>
                  <a:srgbClr val="0000CC"/>
                </a:solidFill>
                <a:ea typeface="宋体" panose="02010600030101010101" pitchFamily="2" charset="-122"/>
              </a:rPr>
              <a:t>    听：双肺呼吸音减弱，呼气时间延长，心音遥     </a:t>
            </a:r>
            <a:endParaRPr lang="zh-CN" altLang="en-US" dirty="0">
              <a:solidFill>
                <a:srgbClr val="0000CC"/>
              </a:solidFill>
              <a:ea typeface="宋体" panose="02010600030101010101" pitchFamily="2" charset="-122"/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zh-CN" altLang="en-US" dirty="0">
                <a:solidFill>
                  <a:srgbClr val="0000CC"/>
                </a:solidFill>
                <a:ea typeface="宋体" panose="02010600030101010101" pitchFamily="2" charset="-122"/>
              </a:rPr>
              <a:t>           远，合并呼吸道感染时可出现干、湿啰音。</a:t>
            </a:r>
            <a:endParaRPr lang="zh-CN" altLang="en-US" dirty="0">
              <a:solidFill>
                <a:srgbClr val="0000CC"/>
              </a:solidFill>
              <a:ea typeface="宋体" panose="02010600030101010101" pitchFamily="2" charset="-122"/>
            </a:endParaRPr>
          </a:p>
        </p:txBody>
      </p:sp>
      <p:pic>
        <p:nvPicPr>
          <p:cNvPr id="3" name="Picture 4" descr="童装兄"/>
          <p:cNvPicPr>
            <a:picLocks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2175" y="1404404"/>
            <a:ext cx="2598738" cy="1874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 bwMode="auto">
          <a:xfrm>
            <a:off x="539750" y="1371600"/>
            <a:ext cx="8424863" cy="515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v"/>
              <a:defRPr sz="2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eaLnBrk="1" hangingPunct="1">
              <a:lnSpc>
                <a:spcPct val="130000"/>
              </a:lnSpc>
              <a:buFont typeface="Wingdings" panose="05000000000000000000" pitchFamily="2" charset="2"/>
              <a:buNone/>
            </a:pPr>
            <a:r>
              <a:rPr lang="zh-CN" altLang="en-US">
                <a:solidFill>
                  <a:srgbClr val="0000CC"/>
                </a:solidFill>
                <a:ea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CC"/>
                </a:solidFill>
                <a:ea typeface="宋体" panose="02010600030101010101" pitchFamily="2" charset="-122"/>
              </a:rPr>
              <a:t>3</a:t>
            </a:r>
            <a:r>
              <a:rPr lang="zh-CN" altLang="en-US">
                <a:solidFill>
                  <a:srgbClr val="0000CC"/>
                </a:solidFill>
                <a:ea typeface="宋体" panose="02010600030101010101" pitchFamily="2" charset="-122"/>
              </a:rPr>
              <a:t>）</a:t>
            </a:r>
            <a:r>
              <a:rPr lang="zh-CN" altLang="en-US">
                <a:solidFill>
                  <a:srgbClr val="800000"/>
                </a:solidFill>
                <a:ea typeface="宋体" panose="02010600030101010101" pitchFamily="2" charset="-122"/>
              </a:rPr>
              <a:t>分期</a:t>
            </a:r>
            <a:r>
              <a:rPr lang="zh-CN" altLang="en-US">
                <a:solidFill>
                  <a:srgbClr val="0000CC"/>
                </a:solidFill>
                <a:ea typeface="宋体" panose="02010600030101010101" pitchFamily="2" charset="-122"/>
              </a:rPr>
              <a:t>：</a:t>
            </a:r>
            <a:endParaRPr lang="zh-CN" altLang="en-US">
              <a:solidFill>
                <a:srgbClr val="0000CC"/>
              </a:solidFill>
              <a:ea typeface="宋体" panose="02010600030101010101" pitchFamily="2" charset="-122"/>
            </a:endParaRPr>
          </a:p>
          <a:p>
            <a:pPr algn="just" eaLnBrk="1" hangingPunct="1">
              <a:lnSpc>
                <a:spcPct val="130000"/>
              </a:lnSpc>
              <a:buFont typeface="Wingdings" panose="05000000000000000000" pitchFamily="2" charset="2"/>
              <a:buNone/>
            </a:pPr>
            <a:r>
              <a:rPr lang="zh-CN" altLang="en-US">
                <a:solidFill>
                  <a:srgbClr val="800000"/>
                </a:solidFill>
                <a:ea typeface="宋体" panose="02010600030101010101" pitchFamily="2" charset="-122"/>
              </a:rPr>
              <a:t>急性加重期</a:t>
            </a:r>
            <a:r>
              <a:rPr lang="zh-CN" altLang="en-US">
                <a:solidFill>
                  <a:srgbClr val="0000CC"/>
                </a:solidFill>
                <a:ea typeface="宋体" panose="02010600030101010101" pitchFamily="2" charset="-122"/>
              </a:rPr>
              <a:t>：指在短期内咳嗽、咳痰、气短和（或）喘息加重、脓痰量增多，可伴发热等症状。</a:t>
            </a:r>
            <a:endParaRPr lang="zh-CN" altLang="en-US">
              <a:solidFill>
                <a:srgbClr val="0000CC"/>
              </a:solidFill>
              <a:ea typeface="宋体" panose="02010600030101010101" pitchFamily="2" charset="-122"/>
            </a:endParaRPr>
          </a:p>
          <a:p>
            <a:pPr algn="just" eaLnBrk="1" hangingPunct="1">
              <a:lnSpc>
                <a:spcPct val="130000"/>
              </a:lnSpc>
              <a:buFont typeface="Wingdings" panose="05000000000000000000" pitchFamily="2" charset="2"/>
              <a:buNone/>
            </a:pPr>
            <a:r>
              <a:rPr lang="zh-CN" altLang="en-US">
                <a:solidFill>
                  <a:srgbClr val="800000"/>
                </a:solidFill>
                <a:ea typeface="宋体" panose="02010600030101010101" pitchFamily="2" charset="-122"/>
              </a:rPr>
              <a:t>稳定期</a:t>
            </a:r>
            <a:r>
              <a:rPr lang="zh-CN" altLang="en-US">
                <a:solidFill>
                  <a:srgbClr val="0000CC"/>
                </a:solidFill>
                <a:ea typeface="宋体" panose="02010600030101010101" pitchFamily="2" charset="-122"/>
              </a:rPr>
              <a:t>：指咳嗽、咳痰及气短等症状稳定或轻微。</a:t>
            </a:r>
            <a:endParaRPr lang="zh-CN" altLang="en-US" dirty="0">
              <a:solidFill>
                <a:srgbClr val="0000CC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2"/>
          <p:cNvSpPr txBox="1">
            <a:spLocks noChangeArrowheads="1"/>
          </p:cNvSpPr>
          <p:nvPr/>
        </p:nvSpPr>
        <p:spPr bwMode="auto">
          <a:xfrm>
            <a:off x="457200" y="1355725"/>
            <a:ext cx="8229600" cy="475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v"/>
              <a:defRPr sz="2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zh-CN" altLang="en-US">
                <a:solidFill>
                  <a:srgbClr val="000020"/>
                </a:solidFill>
                <a:ea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20"/>
                </a:solidFill>
                <a:ea typeface="宋体" panose="02010600030101010101" pitchFamily="2" charset="-122"/>
              </a:rPr>
              <a:t>4</a:t>
            </a:r>
            <a:r>
              <a:rPr lang="zh-CN" altLang="en-US">
                <a:solidFill>
                  <a:srgbClr val="000020"/>
                </a:solidFill>
                <a:ea typeface="宋体" panose="02010600030101010101" pitchFamily="2" charset="-122"/>
              </a:rPr>
              <a:t>）严重程度分级：</a:t>
            </a:r>
            <a:endParaRPr lang="en-US" altLang="zh-CN">
              <a:solidFill>
                <a:srgbClr val="000020"/>
              </a:solidFill>
              <a:ea typeface="宋体" panose="02010600030101010101" pitchFamily="2" charset="-122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zh-CN">
                <a:solidFill>
                  <a:srgbClr val="000020"/>
                </a:solidFill>
                <a:ea typeface="宋体" panose="02010600030101010101" pitchFamily="2" charset="-122"/>
              </a:rPr>
              <a:t>  1</a:t>
            </a:r>
            <a:r>
              <a:rPr lang="zh-CN" altLang="en-US">
                <a:solidFill>
                  <a:srgbClr val="000020"/>
                </a:solidFill>
                <a:ea typeface="宋体" panose="02010600030101010101" pitchFamily="2" charset="-122"/>
              </a:rPr>
              <a:t>级：</a:t>
            </a:r>
            <a:r>
              <a:rPr lang="zh-CN" altLang="en-US">
                <a:solidFill>
                  <a:srgbClr val="000020"/>
                </a:solidFill>
                <a:latin typeface="黑体" panose="02010609060101010101" charset="-122"/>
                <a:ea typeface="黑体" panose="02010609060101010101" charset="-122"/>
              </a:rPr>
              <a:t>轻度</a:t>
            </a:r>
            <a:r>
              <a:rPr lang="en-US" altLang="zh-CN">
                <a:solidFill>
                  <a:srgbClr val="000020"/>
                </a:solidFill>
                <a:ea typeface="宋体" panose="02010600030101010101" pitchFamily="2" charset="-122"/>
              </a:rPr>
              <a:t>,FEV1/</a:t>
            </a:r>
            <a:r>
              <a:rPr lang="en-US" altLang="zh-CN">
                <a:solidFill>
                  <a:srgbClr val="000020"/>
                </a:solidFill>
                <a:ea typeface="宋体" panose="02010600030101010101" pitchFamily="2" charset="-122"/>
                <a:hlinkClick r:id="rId1"/>
              </a:rPr>
              <a:t>FVC</a:t>
            </a:r>
            <a:r>
              <a:rPr lang="en-US" altLang="zh-CN">
                <a:solidFill>
                  <a:srgbClr val="000020"/>
                </a:solidFill>
                <a:ea typeface="宋体" panose="02010600030101010101" pitchFamily="2" charset="-122"/>
              </a:rPr>
              <a:t>&lt;70%</a:t>
            </a:r>
            <a:r>
              <a:rPr lang="zh-CN" altLang="en-US">
                <a:solidFill>
                  <a:srgbClr val="000020"/>
                </a:solidFill>
                <a:ea typeface="宋体" panose="02010600030101010101" pitchFamily="2" charset="-122"/>
              </a:rPr>
              <a:t>， </a:t>
            </a:r>
            <a:endParaRPr lang="en-US" altLang="zh-CN">
              <a:solidFill>
                <a:srgbClr val="000020"/>
              </a:solidFill>
              <a:ea typeface="宋体" panose="02010600030101010101" pitchFamily="2" charset="-122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zh-CN">
                <a:solidFill>
                  <a:srgbClr val="000020"/>
                </a:solidFill>
                <a:ea typeface="宋体" panose="02010600030101010101" pitchFamily="2" charset="-122"/>
              </a:rPr>
              <a:t>            FEV1</a:t>
            </a:r>
            <a:r>
              <a:rPr lang="zh-CN" altLang="en-US">
                <a:solidFill>
                  <a:srgbClr val="000020"/>
                </a:solidFill>
                <a:ea typeface="宋体" panose="02010600030101010101" pitchFamily="2" charset="-122"/>
              </a:rPr>
              <a:t>≥</a:t>
            </a:r>
            <a:r>
              <a:rPr lang="en-US" altLang="zh-CN">
                <a:solidFill>
                  <a:srgbClr val="000020"/>
                </a:solidFill>
                <a:ea typeface="宋体" panose="02010600030101010101" pitchFamily="2" charset="-122"/>
              </a:rPr>
              <a:t>80</a:t>
            </a:r>
            <a:r>
              <a:rPr lang="zh-CN" altLang="en-US">
                <a:solidFill>
                  <a:srgbClr val="000020"/>
                </a:solidFill>
                <a:ea typeface="宋体" panose="02010600030101010101" pitchFamily="2" charset="-122"/>
              </a:rPr>
              <a:t>预计值</a:t>
            </a:r>
            <a:endParaRPr lang="en-US" altLang="zh-CN">
              <a:solidFill>
                <a:srgbClr val="000020"/>
              </a:solidFill>
              <a:ea typeface="宋体" panose="02010600030101010101" pitchFamily="2" charset="-122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zh-CN">
                <a:solidFill>
                  <a:srgbClr val="000020"/>
                </a:solidFill>
                <a:ea typeface="宋体" panose="02010600030101010101" pitchFamily="2" charset="-122"/>
              </a:rPr>
              <a:t>           </a:t>
            </a:r>
            <a:r>
              <a:rPr lang="zh-CN" altLang="en-US">
                <a:solidFill>
                  <a:srgbClr val="000020"/>
                </a:solidFill>
                <a:ea typeface="宋体" panose="02010600030101010101" pitchFamily="2" charset="-122"/>
              </a:rPr>
              <a:t>有或 无</a:t>
            </a:r>
            <a:r>
              <a:rPr lang="zh-CN" altLang="en-US">
                <a:solidFill>
                  <a:srgbClr val="000020"/>
                </a:solidFill>
                <a:ea typeface="宋体" panose="02010600030101010101" pitchFamily="2" charset="-122"/>
                <a:hlinkClick r:id="rId2"/>
              </a:rPr>
              <a:t>慢性咳嗽</a:t>
            </a:r>
            <a:r>
              <a:rPr lang="zh-CN" altLang="en-US">
                <a:solidFill>
                  <a:srgbClr val="000020"/>
                </a:solidFill>
                <a:ea typeface="宋体" panose="02010600030101010101" pitchFamily="2" charset="-122"/>
                <a:hlinkClick r:id="rId3"/>
              </a:rPr>
              <a:t>咳痰</a:t>
            </a:r>
            <a:r>
              <a:rPr lang="zh-CN" altLang="en-US">
                <a:solidFill>
                  <a:srgbClr val="000020"/>
                </a:solidFill>
                <a:ea typeface="宋体" panose="02010600030101010101" pitchFamily="2" charset="-122"/>
              </a:rPr>
              <a:t>症状</a:t>
            </a:r>
            <a:r>
              <a:rPr lang="en-US" altLang="zh-CN">
                <a:solidFill>
                  <a:srgbClr val="000020"/>
                </a:solidFill>
                <a:ea typeface="宋体" panose="02010600030101010101" pitchFamily="2" charset="-122"/>
              </a:rPr>
              <a:t>.</a:t>
            </a:r>
            <a:br>
              <a:rPr lang="en-US" altLang="zh-CN">
                <a:solidFill>
                  <a:srgbClr val="000020"/>
                </a:solidFill>
                <a:ea typeface="宋体" panose="02010600030101010101" pitchFamily="2" charset="-122"/>
              </a:rPr>
            </a:br>
            <a:r>
              <a:rPr lang="en-US" altLang="zh-CN">
                <a:solidFill>
                  <a:srgbClr val="000020"/>
                </a:solidFill>
                <a:ea typeface="宋体" panose="02010600030101010101" pitchFamily="2" charset="-122"/>
              </a:rPr>
              <a:t>2</a:t>
            </a:r>
            <a:r>
              <a:rPr lang="zh-CN" altLang="en-US">
                <a:solidFill>
                  <a:srgbClr val="000020"/>
                </a:solidFill>
                <a:ea typeface="宋体" panose="02010600030101010101" pitchFamily="2" charset="-122"/>
              </a:rPr>
              <a:t>级：</a:t>
            </a:r>
            <a:r>
              <a:rPr lang="zh-CN" altLang="en-US">
                <a:solidFill>
                  <a:srgbClr val="000020"/>
                </a:solidFill>
                <a:latin typeface="黑体" panose="02010609060101010101" charset="-122"/>
                <a:ea typeface="黑体" panose="02010609060101010101" charset="-122"/>
              </a:rPr>
              <a:t>中度</a:t>
            </a:r>
            <a:r>
              <a:rPr lang="en-US" altLang="zh-CN">
                <a:solidFill>
                  <a:srgbClr val="000020"/>
                </a:solidFill>
                <a:ea typeface="宋体" panose="02010600030101010101" pitchFamily="2" charset="-122"/>
              </a:rPr>
              <a:t>,FEV1/FVC&lt;70%,   </a:t>
            </a:r>
            <a:endParaRPr lang="en-US" altLang="zh-CN">
              <a:solidFill>
                <a:srgbClr val="000020"/>
              </a:solidFill>
              <a:ea typeface="宋体" panose="02010600030101010101" pitchFamily="2" charset="-122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zh-CN">
                <a:solidFill>
                  <a:srgbClr val="000020"/>
                </a:solidFill>
                <a:ea typeface="宋体" panose="02010600030101010101" pitchFamily="2" charset="-122"/>
              </a:rPr>
              <a:t>             50%</a:t>
            </a:r>
            <a:r>
              <a:rPr lang="zh-CN" altLang="en-US">
                <a:solidFill>
                  <a:srgbClr val="000020"/>
                </a:solidFill>
                <a:ea typeface="宋体" panose="02010600030101010101" pitchFamily="2" charset="-122"/>
              </a:rPr>
              <a:t> ≤</a:t>
            </a:r>
            <a:r>
              <a:rPr lang="en-US" altLang="zh-CN">
                <a:solidFill>
                  <a:srgbClr val="000020"/>
                </a:solidFill>
                <a:ea typeface="宋体" panose="02010600030101010101" pitchFamily="2" charset="-122"/>
              </a:rPr>
              <a:t>FEV1 FEV1&lt;80%</a:t>
            </a:r>
            <a:r>
              <a:rPr lang="zh-CN" altLang="en-US">
                <a:solidFill>
                  <a:srgbClr val="000020"/>
                </a:solidFill>
                <a:ea typeface="宋体" panose="02010600030101010101" pitchFamily="2" charset="-122"/>
              </a:rPr>
              <a:t> 预计值</a:t>
            </a:r>
            <a:br>
              <a:rPr lang="en-US" altLang="zh-CN">
                <a:solidFill>
                  <a:srgbClr val="000020"/>
                </a:solidFill>
                <a:ea typeface="宋体" panose="02010600030101010101" pitchFamily="2" charset="-122"/>
              </a:rPr>
            </a:br>
            <a:endParaRPr lang="zh-CN" altLang="en-US">
              <a:solidFill>
                <a:srgbClr val="0000CC"/>
              </a:solidFill>
              <a:ea typeface="宋体" panose="02010600030101010101" pitchFamily="2" charset="-122"/>
            </a:endParaRPr>
          </a:p>
          <a:p>
            <a:pPr eaLnBrk="1" hangingPunct="1"/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2"/>
          <p:cNvSpPr txBox="1">
            <a:spLocks noChangeArrowheads="1"/>
          </p:cNvSpPr>
          <p:nvPr/>
        </p:nvSpPr>
        <p:spPr bwMode="auto">
          <a:xfrm>
            <a:off x="457200" y="1371600"/>
            <a:ext cx="8229600" cy="475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v"/>
              <a:defRPr sz="2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zh-CN">
                <a:solidFill>
                  <a:srgbClr val="FF0000"/>
                </a:solidFill>
                <a:ea typeface="宋体" panose="02010600030101010101" pitchFamily="2" charset="-122"/>
              </a:rPr>
              <a:t>   </a:t>
            </a:r>
            <a:r>
              <a:rPr lang="en-US" altLang="zh-CN">
                <a:solidFill>
                  <a:srgbClr val="000020"/>
                </a:solidFill>
                <a:ea typeface="宋体" panose="02010600030101010101" pitchFamily="2" charset="-122"/>
              </a:rPr>
              <a:t>3</a:t>
            </a:r>
            <a:r>
              <a:rPr lang="zh-CN" altLang="en-US">
                <a:solidFill>
                  <a:srgbClr val="000020"/>
                </a:solidFill>
                <a:ea typeface="宋体" panose="02010600030101010101" pitchFamily="2" charset="-122"/>
              </a:rPr>
              <a:t>级：</a:t>
            </a:r>
            <a:r>
              <a:rPr lang="zh-CN" altLang="en-US">
                <a:solidFill>
                  <a:srgbClr val="000020"/>
                </a:solidFill>
                <a:latin typeface="黑体" panose="02010609060101010101" charset="-122"/>
                <a:ea typeface="黑体" panose="02010609060101010101" charset="-122"/>
              </a:rPr>
              <a:t>重度</a:t>
            </a:r>
            <a:r>
              <a:rPr lang="en-US" altLang="zh-CN">
                <a:solidFill>
                  <a:srgbClr val="000020"/>
                </a:solidFill>
                <a:ea typeface="宋体" panose="02010600030101010101" pitchFamily="2" charset="-122"/>
              </a:rPr>
              <a:t>,FEV1/FVC&lt;70%,</a:t>
            </a:r>
            <a:endParaRPr lang="en-US" altLang="zh-CN">
              <a:solidFill>
                <a:srgbClr val="000020"/>
              </a:solidFill>
              <a:ea typeface="宋体" panose="02010600030101010101" pitchFamily="2" charset="-122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zh-CN">
                <a:solidFill>
                  <a:srgbClr val="000020"/>
                </a:solidFill>
                <a:ea typeface="宋体" panose="02010600030101010101" pitchFamily="2" charset="-122"/>
              </a:rPr>
              <a:t>             30% </a:t>
            </a:r>
            <a:r>
              <a:rPr lang="zh-CN" altLang="en-US">
                <a:solidFill>
                  <a:srgbClr val="000020"/>
                </a:solidFill>
                <a:ea typeface="宋体" panose="02010600030101010101" pitchFamily="2" charset="-122"/>
              </a:rPr>
              <a:t>≤</a:t>
            </a:r>
            <a:r>
              <a:rPr lang="en-US" altLang="zh-CN">
                <a:solidFill>
                  <a:srgbClr val="000020"/>
                </a:solidFill>
                <a:ea typeface="宋体" panose="02010600030101010101" pitchFamily="2" charset="-122"/>
              </a:rPr>
              <a:t>FEV1 FEV1&lt;50%</a:t>
            </a:r>
            <a:r>
              <a:rPr lang="zh-CN" altLang="en-US">
                <a:solidFill>
                  <a:srgbClr val="000020"/>
                </a:solidFill>
                <a:ea typeface="宋体" panose="02010600030101010101" pitchFamily="2" charset="-122"/>
              </a:rPr>
              <a:t> 预计值</a:t>
            </a:r>
            <a:br>
              <a:rPr lang="en-US" altLang="zh-CN">
                <a:solidFill>
                  <a:srgbClr val="000020"/>
                </a:solidFill>
                <a:ea typeface="宋体" panose="02010600030101010101" pitchFamily="2" charset="-122"/>
              </a:rPr>
            </a:br>
            <a:r>
              <a:rPr lang="en-US" altLang="zh-CN">
                <a:solidFill>
                  <a:srgbClr val="000020"/>
                </a:solidFill>
                <a:ea typeface="宋体" panose="02010600030101010101" pitchFamily="2" charset="-122"/>
              </a:rPr>
              <a:t>4</a:t>
            </a:r>
            <a:r>
              <a:rPr lang="zh-CN" altLang="en-US">
                <a:solidFill>
                  <a:srgbClr val="000020"/>
                </a:solidFill>
                <a:ea typeface="宋体" panose="02010600030101010101" pitchFamily="2" charset="-122"/>
              </a:rPr>
              <a:t>级：</a:t>
            </a:r>
            <a:r>
              <a:rPr lang="zh-CN" altLang="en-US">
                <a:solidFill>
                  <a:srgbClr val="000020"/>
                </a:solidFill>
                <a:latin typeface="黑体" panose="02010609060101010101" charset="-122"/>
                <a:ea typeface="黑体" panose="02010609060101010101" charset="-122"/>
              </a:rPr>
              <a:t>极重度     </a:t>
            </a:r>
            <a:r>
              <a:rPr lang="en-US" altLang="zh-CN">
                <a:solidFill>
                  <a:srgbClr val="000020"/>
                </a:solidFill>
                <a:ea typeface="宋体" panose="02010600030101010101" pitchFamily="2" charset="-122"/>
              </a:rPr>
              <a:t>FEV1/FVC&lt;70%,FEV1&lt;30%</a:t>
            </a:r>
            <a:r>
              <a:rPr lang="zh-CN" altLang="en-US">
                <a:solidFill>
                  <a:srgbClr val="000020"/>
                </a:solidFill>
                <a:ea typeface="宋体" panose="02010600030101010101" pitchFamily="2" charset="-122"/>
              </a:rPr>
              <a:t>预计值</a:t>
            </a:r>
            <a:r>
              <a:rPr lang="en-US" altLang="zh-CN">
                <a:solidFill>
                  <a:srgbClr val="000020"/>
                </a:solidFill>
                <a:ea typeface="宋体" panose="02010600030101010101" pitchFamily="2" charset="-122"/>
              </a:rPr>
              <a:t>,</a:t>
            </a:r>
            <a:endParaRPr lang="en-US" altLang="zh-CN">
              <a:solidFill>
                <a:srgbClr val="000020"/>
              </a:solidFill>
              <a:ea typeface="宋体" panose="02010600030101010101" pitchFamily="2" charset="-122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zh-CN">
                <a:solidFill>
                  <a:srgbClr val="000020"/>
                </a:solidFill>
                <a:ea typeface="宋体" panose="02010600030101010101" pitchFamily="2" charset="-122"/>
              </a:rPr>
              <a:t>   </a:t>
            </a:r>
            <a:r>
              <a:rPr lang="zh-CN" altLang="en-US">
                <a:solidFill>
                  <a:srgbClr val="000020"/>
                </a:solidFill>
                <a:ea typeface="宋体" panose="02010600030101010101" pitchFamily="2" charset="-122"/>
              </a:rPr>
              <a:t>或</a:t>
            </a:r>
            <a:r>
              <a:rPr lang="en-US" altLang="zh-CN">
                <a:solidFill>
                  <a:srgbClr val="000020"/>
                </a:solidFill>
                <a:ea typeface="宋体" panose="02010600030101010101" pitchFamily="2" charset="-122"/>
              </a:rPr>
              <a:t>FEV1&lt;50%</a:t>
            </a:r>
            <a:r>
              <a:rPr lang="zh-CN" altLang="en-US">
                <a:solidFill>
                  <a:srgbClr val="000020"/>
                </a:solidFill>
                <a:ea typeface="宋体" panose="02010600030101010101" pitchFamily="2" charset="-122"/>
              </a:rPr>
              <a:t>预计值</a:t>
            </a:r>
            <a:r>
              <a:rPr lang="en-US" altLang="zh-CN">
                <a:solidFill>
                  <a:srgbClr val="000020"/>
                </a:solidFill>
                <a:ea typeface="宋体" panose="02010600030101010101" pitchFamily="2" charset="-122"/>
              </a:rPr>
              <a:t>,</a:t>
            </a:r>
            <a:endParaRPr lang="en-US" altLang="zh-CN">
              <a:solidFill>
                <a:srgbClr val="000020"/>
              </a:solidFill>
              <a:ea typeface="宋体" panose="02010600030101010101" pitchFamily="2" charset="-122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zh-CN">
                <a:solidFill>
                  <a:srgbClr val="000020"/>
                </a:solidFill>
                <a:ea typeface="宋体" panose="02010600030101010101" pitchFamily="2" charset="-122"/>
              </a:rPr>
              <a:t>   </a:t>
            </a:r>
            <a:r>
              <a:rPr lang="zh-CN" altLang="en-US">
                <a:solidFill>
                  <a:srgbClr val="000020"/>
                </a:solidFill>
                <a:ea typeface="宋体" panose="02010600030101010101" pitchFamily="2" charset="-122"/>
              </a:rPr>
              <a:t>伴有慢性呼吸衰竭</a:t>
            </a:r>
            <a:r>
              <a:rPr lang="en-US" altLang="zh-CN">
                <a:solidFill>
                  <a:srgbClr val="000020"/>
                </a:solidFill>
                <a:ea typeface="宋体" panose="02010600030101010101" pitchFamily="2" charset="-122"/>
              </a:rPr>
              <a:t>.</a:t>
            </a:r>
            <a:endParaRPr lang="zh-CN" altLang="en-US">
              <a:solidFill>
                <a:srgbClr val="000020"/>
              </a:solidFill>
              <a:ea typeface="宋体" panose="02010600030101010101" pitchFamily="2" charset="-122"/>
            </a:endParaRPr>
          </a:p>
          <a:p>
            <a:pPr eaLnBrk="1" hangingPunct="1"/>
            <a:endParaRPr lang="zh-CN" altLang="en-US" dirty="0">
              <a:solidFill>
                <a:srgbClr val="000020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 bwMode="auto">
          <a:xfrm>
            <a:off x="323850" y="1341438"/>
            <a:ext cx="8424863" cy="532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v"/>
              <a:defRPr sz="2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15000"/>
              </a:lnSpc>
              <a:buFont typeface="Wingdings" panose="05000000000000000000" pitchFamily="2" charset="2"/>
              <a:buNone/>
            </a:pPr>
            <a:r>
              <a:rPr lang="en-US" altLang="zh-CN">
                <a:solidFill>
                  <a:srgbClr val="000020"/>
                </a:solidFill>
                <a:ea typeface="宋体" panose="02010600030101010101" pitchFamily="2" charset="-122"/>
              </a:rPr>
              <a:t>1</a:t>
            </a:r>
            <a:r>
              <a:rPr lang="zh-CN" altLang="en-US">
                <a:solidFill>
                  <a:srgbClr val="000020"/>
                </a:solidFill>
                <a:ea typeface="宋体" panose="02010600030101010101" pitchFamily="2" charset="-122"/>
              </a:rPr>
              <a:t>．</a:t>
            </a:r>
            <a:r>
              <a:rPr lang="en-US" altLang="zh-CN">
                <a:solidFill>
                  <a:srgbClr val="000020"/>
                </a:solidFill>
                <a:ea typeface="宋体" panose="02010600030101010101" pitchFamily="2" charset="-122"/>
              </a:rPr>
              <a:t>X</a:t>
            </a:r>
            <a:r>
              <a:rPr lang="zh-CN" altLang="en-US">
                <a:solidFill>
                  <a:srgbClr val="000020"/>
                </a:solidFill>
                <a:ea typeface="宋体" panose="02010600030101010101" pitchFamily="2" charset="-122"/>
              </a:rPr>
              <a:t>线检查　肺纹理粗乱，</a:t>
            </a:r>
            <a:r>
              <a:rPr lang="zh-CN" altLang="en-US">
                <a:solidFill>
                  <a:srgbClr val="FF0000"/>
                </a:solidFill>
                <a:ea typeface="宋体" panose="02010600030101010101" pitchFamily="2" charset="-122"/>
              </a:rPr>
              <a:t>胸廓前后径增大，肋间隙增宽，肋骨平行，膈肌低平，两肺野透亮度增加</a:t>
            </a:r>
            <a:r>
              <a:rPr lang="zh-CN" altLang="en-US">
                <a:solidFill>
                  <a:srgbClr val="0000CC"/>
                </a:solidFill>
                <a:ea typeface="宋体" panose="02010600030101010101" pitchFamily="2" charset="-122"/>
              </a:rPr>
              <a:t>。</a:t>
            </a:r>
            <a:endParaRPr lang="zh-CN" altLang="en-US">
              <a:solidFill>
                <a:srgbClr val="0000CC"/>
              </a:solidFill>
              <a:ea typeface="宋体" panose="02010600030101010101" pitchFamily="2" charset="-122"/>
            </a:endParaRPr>
          </a:p>
          <a:p>
            <a:pPr eaLnBrk="1" hangingPunct="1">
              <a:lnSpc>
                <a:spcPct val="115000"/>
              </a:lnSpc>
              <a:buFont typeface="Wingdings" panose="05000000000000000000" pitchFamily="2" charset="2"/>
              <a:buNone/>
            </a:pPr>
            <a:r>
              <a:rPr lang="en-US" altLang="zh-CN">
                <a:solidFill>
                  <a:srgbClr val="000020"/>
                </a:solidFill>
                <a:ea typeface="宋体" panose="02010600030101010101" pitchFamily="2" charset="-122"/>
              </a:rPr>
              <a:t>2</a:t>
            </a:r>
            <a:r>
              <a:rPr lang="zh-CN" altLang="en-US">
                <a:solidFill>
                  <a:srgbClr val="000020"/>
                </a:solidFill>
                <a:ea typeface="宋体" panose="02010600030101010101" pitchFamily="2" charset="-122"/>
              </a:rPr>
              <a:t>．肺功能检查　“第一秒”用力呼气容积占用力肺活量的比值减少，残气量增加，残气量占肺总量的比值增加。</a:t>
            </a:r>
            <a:endParaRPr lang="zh-CN" altLang="en-US">
              <a:solidFill>
                <a:srgbClr val="000020"/>
              </a:solidFill>
              <a:ea typeface="宋体" panose="02010600030101010101" pitchFamily="2" charset="-122"/>
            </a:endParaRPr>
          </a:p>
          <a:p>
            <a:pPr eaLnBrk="1" hangingPunct="1">
              <a:lnSpc>
                <a:spcPct val="115000"/>
              </a:lnSpc>
              <a:buFont typeface="Wingdings" panose="05000000000000000000" pitchFamily="2" charset="2"/>
              <a:buNone/>
            </a:pPr>
            <a:r>
              <a:rPr lang="en-US" altLang="zh-CN">
                <a:solidFill>
                  <a:srgbClr val="000020"/>
                </a:solidFill>
                <a:ea typeface="宋体" panose="02010600030101010101" pitchFamily="2" charset="-122"/>
              </a:rPr>
              <a:t>3</a:t>
            </a:r>
            <a:r>
              <a:rPr lang="zh-CN" altLang="en-US">
                <a:solidFill>
                  <a:srgbClr val="000020"/>
                </a:solidFill>
                <a:ea typeface="宋体" panose="02010600030101010101" pitchFamily="2" charset="-122"/>
              </a:rPr>
              <a:t>．动脉血气分析　低氧血症、高碳酸血症、酸碱平衡失调等。当</a:t>
            </a:r>
            <a:r>
              <a:rPr lang="en-US" altLang="zh-CN">
                <a:solidFill>
                  <a:srgbClr val="000020"/>
                </a:solidFill>
                <a:ea typeface="宋体" panose="02010600030101010101" pitchFamily="2" charset="-122"/>
              </a:rPr>
              <a:t>PaO2</a:t>
            </a:r>
            <a:r>
              <a:rPr lang="zh-CN" altLang="en-US">
                <a:solidFill>
                  <a:srgbClr val="000020"/>
                </a:solidFill>
                <a:ea typeface="宋体" panose="02010600030101010101" pitchFamily="2" charset="-122"/>
              </a:rPr>
              <a:t>＜</a:t>
            </a:r>
            <a:r>
              <a:rPr lang="en-US" altLang="zh-CN">
                <a:solidFill>
                  <a:srgbClr val="000020"/>
                </a:solidFill>
                <a:ea typeface="宋体" panose="02010600030101010101" pitchFamily="2" charset="-122"/>
              </a:rPr>
              <a:t>60mmHg</a:t>
            </a:r>
            <a:r>
              <a:rPr lang="zh-CN" altLang="en-US">
                <a:solidFill>
                  <a:srgbClr val="000020"/>
                </a:solidFill>
                <a:ea typeface="宋体" panose="02010600030101010101" pitchFamily="2" charset="-122"/>
              </a:rPr>
              <a:t>伴或（不伴）</a:t>
            </a:r>
            <a:r>
              <a:rPr lang="en-US" altLang="zh-CN">
                <a:solidFill>
                  <a:srgbClr val="000020"/>
                </a:solidFill>
                <a:ea typeface="宋体" panose="02010600030101010101" pitchFamily="2" charset="-122"/>
              </a:rPr>
              <a:t>PaCO2</a:t>
            </a:r>
            <a:r>
              <a:rPr lang="zh-CN" altLang="en-US">
                <a:solidFill>
                  <a:srgbClr val="000020"/>
                </a:solidFill>
                <a:ea typeface="宋体" panose="02010600030101010101" pitchFamily="2" charset="-122"/>
              </a:rPr>
              <a:t>＞</a:t>
            </a:r>
            <a:r>
              <a:rPr lang="en-US" altLang="zh-CN">
                <a:solidFill>
                  <a:srgbClr val="000020"/>
                </a:solidFill>
                <a:ea typeface="宋体" panose="02010600030101010101" pitchFamily="2" charset="-122"/>
              </a:rPr>
              <a:t>50mmHg</a:t>
            </a:r>
            <a:r>
              <a:rPr lang="zh-CN" altLang="en-US">
                <a:solidFill>
                  <a:srgbClr val="000020"/>
                </a:solidFill>
                <a:ea typeface="宋体" panose="02010600030101010101" pitchFamily="2" charset="-122"/>
              </a:rPr>
              <a:t>时，提示呼吸衰竭。</a:t>
            </a:r>
            <a:endParaRPr lang="en-US" altLang="zh-CN">
              <a:solidFill>
                <a:srgbClr val="000020"/>
              </a:solidFill>
              <a:ea typeface="宋体" panose="02010600030101010101" pitchFamily="2" charset="-122"/>
            </a:endParaRPr>
          </a:p>
          <a:p>
            <a:pPr eaLnBrk="1" hangingPunct="1">
              <a:lnSpc>
                <a:spcPct val="115000"/>
              </a:lnSpc>
              <a:buFont typeface="Wingdings" panose="05000000000000000000" pitchFamily="2" charset="2"/>
              <a:buNone/>
            </a:pPr>
            <a:r>
              <a:rPr lang="en-US" altLang="zh-CN">
                <a:solidFill>
                  <a:srgbClr val="000020"/>
                </a:solidFill>
                <a:ea typeface="宋体" panose="02010600030101010101" pitchFamily="2" charset="-122"/>
              </a:rPr>
              <a:t>4.  </a:t>
            </a:r>
            <a:r>
              <a:rPr lang="zh-CN" altLang="en-US">
                <a:solidFill>
                  <a:srgbClr val="000020"/>
                </a:solidFill>
                <a:ea typeface="宋体" panose="02010600030101010101" pitchFamily="2" charset="-122"/>
              </a:rPr>
              <a:t>其他</a:t>
            </a:r>
            <a:endParaRPr lang="zh-CN" altLang="en-US" dirty="0">
              <a:solidFill>
                <a:srgbClr val="000020"/>
              </a:solidFill>
              <a:ea typeface="宋体" panose="02010600030101010101" pitchFamily="2" charset="-122"/>
            </a:endParaRPr>
          </a:p>
        </p:txBody>
      </p:sp>
      <p:sp>
        <p:nvSpPr>
          <p:cNvPr id="3" name="Title 6"/>
          <p:cNvSpPr txBox="1"/>
          <p:nvPr>
            <p:custDataLst>
              <p:tags r:id="rId1"/>
            </p:custDataLst>
          </p:nvPr>
        </p:nvSpPr>
        <p:spPr>
          <a:xfrm>
            <a:off x="231407" y="97384"/>
            <a:ext cx="2598385" cy="503984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none" lIns="72000" tIns="36195" rIns="72000" bIns="36195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lang="zh-CN" altLang="en-US"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四</a:t>
            </a:r>
            <a:r>
              <a:rPr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</a:t>
            </a:r>
            <a:r>
              <a:rPr lang="zh-CN" altLang="en-US"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辅助检查</a:t>
            </a:r>
            <a:endParaRPr sz="2800" b="1" spc="388" dirty="0">
              <a:ln w="3175">
                <a:noFill/>
                <a:prstDash val="dash"/>
              </a:ln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2"/>
          <p:cNvSpPr txBox="1">
            <a:spLocks noChangeArrowheads="1"/>
          </p:cNvSpPr>
          <p:nvPr/>
        </p:nvSpPr>
        <p:spPr bwMode="auto">
          <a:xfrm>
            <a:off x="457200" y="1371600"/>
            <a:ext cx="8229600" cy="475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v"/>
              <a:defRPr sz="2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zh-CN" altLang="en-US" sz="1800">
                <a:solidFill>
                  <a:srgbClr val="000020"/>
                </a:solidFill>
                <a:ea typeface="宋体" panose="02010600030101010101" pitchFamily="2" charset="-122"/>
              </a:rPr>
              <a:t> 依据咳嗽、咳痰，或伴有喘息，每年发病持续3个月，连续发病2年或2年以上，并排除其他慢性气道疾病。</a:t>
            </a:r>
            <a:endParaRPr lang="zh-CN" altLang="en-US" sz="1800" dirty="0">
              <a:solidFill>
                <a:srgbClr val="000020"/>
              </a:solidFill>
              <a:ea typeface="宋体" panose="02010600030101010101" pitchFamily="2" charset="-122"/>
            </a:endParaRPr>
          </a:p>
        </p:txBody>
      </p:sp>
      <p:sp>
        <p:nvSpPr>
          <p:cNvPr id="3" name="Title 6"/>
          <p:cNvSpPr txBox="1"/>
          <p:nvPr>
            <p:custDataLst>
              <p:tags r:id="rId1"/>
            </p:custDataLst>
          </p:nvPr>
        </p:nvSpPr>
        <p:spPr>
          <a:xfrm>
            <a:off x="231407" y="97384"/>
            <a:ext cx="1780726" cy="503984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none" lIns="72000" tIns="36195" rIns="72000" bIns="36195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lang="zh-CN" altLang="en-US"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五</a:t>
            </a:r>
            <a:r>
              <a:rPr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</a:t>
            </a:r>
            <a:r>
              <a:rPr lang="zh-CN" altLang="en-US"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诊断</a:t>
            </a:r>
            <a:endParaRPr sz="2800" b="1" spc="388" dirty="0">
              <a:ln w="3175">
                <a:noFill/>
                <a:prstDash val="dash"/>
              </a:ln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 bwMode="auto">
          <a:xfrm>
            <a:off x="298450" y="1235075"/>
            <a:ext cx="7670800" cy="650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v"/>
              <a:defRPr sz="2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B5AB1"/>
              </a:buClr>
              <a:buSzTx/>
              <a:buFont typeface="Wingdings" panose="05000000000000000000" pitchFamily="2" charset="2"/>
              <a:buChar char="v"/>
              <a:defRPr/>
            </a:pP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（一）急性加重期的治疗</a:t>
            </a: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rgbClr val="000020"/>
              </a:solidFill>
              <a:effectLst/>
              <a:uLnTx/>
              <a:uFillTx/>
              <a:latin typeface="黑体" panose="02010609060101010101" charset="-122"/>
              <a:ea typeface="黑体" panose="02010609060101010101" charset="-122"/>
              <a:cs typeface="+mn-cs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B5AB1"/>
              </a:buClr>
              <a:buSzTx/>
              <a:buFont typeface="Wingdings" panose="05000000000000000000" pitchFamily="2" charset="2"/>
              <a:buChar char="v"/>
              <a:defRPr/>
            </a:pPr>
            <a:r>
              <a:rPr kumimoji="0" lang="zh-CN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1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．支气管舒张剂：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控制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COPD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的重要治疗措施</a:t>
            </a: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黑体" panose="02010609060101010101" charset="-122"/>
              <a:ea typeface="黑体" panose="02010609060101010101" charset="-122"/>
              <a:cs typeface="+mn-cs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B5AB1"/>
              </a:buClr>
              <a:buSzTx/>
              <a:buFont typeface="Wingdings" panose="05000000000000000000" pitchFamily="2" charset="2"/>
              <a:buChar char="v"/>
              <a:defRPr/>
            </a:pPr>
            <a:r>
              <a:rPr kumimoji="0" lang="zh-CN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2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．糖皮质激素：</a:t>
            </a: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rgbClr val="000020"/>
              </a:solidFill>
              <a:effectLst/>
              <a:uLnTx/>
              <a:uFillTx/>
              <a:latin typeface="黑体" panose="02010609060101010101" charset="-122"/>
              <a:ea typeface="黑体" panose="02010609060101010101" charset="-122"/>
              <a:cs typeface="+mn-cs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B5AB1"/>
              </a:buClr>
              <a:buSzTx/>
              <a:buFont typeface="Wingdings" panose="05000000000000000000" pitchFamily="2" charset="2"/>
              <a:buChar char="v"/>
              <a:defRPr/>
            </a:pPr>
            <a:r>
              <a:rPr kumimoji="0" lang="zh-CN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3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．控制感染：抗生素</a:t>
            </a: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rgbClr val="000020"/>
              </a:solidFill>
              <a:effectLst/>
              <a:uLnTx/>
              <a:uFillTx/>
              <a:latin typeface="黑体" panose="02010609060101010101" charset="-122"/>
              <a:ea typeface="黑体" panose="02010609060101010101" charset="-122"/>
              <a:cs typeface="+mn-cs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B5AB1"/>
              </a:buClr>
              <a:buSzTx/>
              <a:buFont typeface="Wingdings" panose="05000000000000000000" pitchFamily="2" charset="2"/>
              <a:buAutoNum type="arabicPeriod" startAt="4"/>
              <a:defRPr/>
            </a:pPr>
            <a:r>
              <a:rPr kumimoji="0" lang="zh-CN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 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其他：化痰、吸氧</a:t>
            </a:r>
            <a:endParaRPr kumimoji="0" lang="zh-CN" altLang="zh-CN" sz="2400" b="1" i="0" u="none" strike="noStrike" kern="1200" cap="none" spc="0" normalizeH="0" baseline="0" noProof="0">
              <a:ln>
                <a:noFill/>
              </a:ln>
              <a:solidFill>
                <a:srgbClr val="000020"/>
              </a:solidFill>
              <a:effectLst/>
              <a:uLnTx/>
              <a:uFillTx/>
              <a:latin typeface="黑体" panose="02010609060101010101" charset="-122"/>
              <a:ea typeface="黑体" panose="02010609060101010101" charset="-122"/>
              <a:cs typeface="+mn-cs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B5AB1"/>
              </a:buClr>
              <a:buSzTx/>
              <a:buFont typeface="Wingdings" panose="05000000000000000000" pitchFamily="2" charset="2"/>
              <a:buChar char="v"/>
              <a:defRPr/>
            </a:pP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B2B2B2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（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二）稳定期治疗（对症治疗）</a:t>
            </a: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rgbClr val="000020"/>
              </a:solidFill>
              <a:effectLst/>
              <a:uLnTx/>
              <a:uFillTx/>
              <a:latin typeface="黑体" panose="02010609060101010101" charset="-122"/>
              <a:ea typeface="黑体" panose="02010609060101010101" charset="-122"/>
              <a:cs typeface="+mn-cs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B5AB1"/>
              </a:buClr>
              <a:buSzTx/>
              <a:buFont typeface="Wingdings" panose="05000000000000000000" pitchFamily="2" charset="2"/>
              <a:buChar char="v"/>
              <a:defRPr/>
            </a:pPr>
            <a:r>
              <a:rPr kumimoji="0" lang="zh-CN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1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、吸氧：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持续性低流量低浓度</a:t>
            </a: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黑体" panose="02010609060101010101" charset="-122"/>
              <a:ea typeface="黑体" panose="02010609060101010101" charset="-122"/>
              <a:cs typeface="+mn-cs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B5AB1"/>
              </a:buClr>
              <a:buSzTx/>
              <a:buFont typeface="Wingdings" panose="05000000000000000000" pitchFamily="2" charset="2"/>
              <a:buChar char="v"/>
              <a:defRPr/>
            </a:pPr>
            <a:r>
              <a:rPr kumimoji="0" lang="zh-CN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2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、药物治疗</a:t>
            </a:r>
            <a:endParaRPr kumimoji="0" lang="en-US" altLang="zh-CN" sz="2400" b="1" i="0" u="none" strike="noStrike" kern="1200" cap="none" spc="0" normalizeH="0" baseline="0" noProof="0">
              <a:ln>
                <a:noFill/>
              </a:ln>
              <a:solidFill>
                <a:srgbClr val="000020"/>
              </a:solidFill>
              <a:effectLst/>
              <a:uLnTx/>
              <a:uFillTx/>
              <a:latin typeface="黑体" panose="02010609060101010101" charset="-122"/>
              <a:ea typeface="黑体" panose="02010609060101010101" charset="-122"/>
              <a:cs typeface="+mn-cs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B5AB1"/>
              </a:buClr>
              <a:buSzTx/>
              <a:buFont typeface="Wingdings" panose="05000000000000000000" pitchFamily="2" charset="2"/>
              <a:buChar char="v"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3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、健康教育</a:t>
            </a:r>
            <a:endParaRPr kumimoji="0" lang="en-US" altLang="zh-CN" sz="2400" b="1" i="0" u="none" strike="noStrike" kern="1200" cap="none" spc="0" normalizeH="0" baseline="0" noProof="0">
              <a:ln>
                <a:noFill/>
              </a:ln>
              <a:solidFill>
                <a:srgbClr val="000020"/>
              </a:solidFill>
              <a:effectLst/>
              <a:uLnTx/>
              <a:uFillTx/>
              <a:latin typeface="黑体" panose="02010609060101010101" charset="-122"/>
              <a:ea typeface="黑体" panose="02010609060101010101" charset="-122"/>
              <a:cs typeface="+mn-cs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B5AB1"/>
              </a:buClr>
              <a:buSzTx/>
              <a:buFont typeface="Wingdings" panose="05000000000000000000" pitchFamily="2" charset="2"/>
              <a:buChar char="v"/>
              <a:defRPr/>
            </a:pP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rgbClr val="B2B2B2"/>
              </a:solidFill>
              <a:effectLst/>
              <a:uLnTx/>
              <a:uFillTx/>
              <a:latin typeface="黑体" panose="02010609060101010101" charset="-122"/>
              <a:ea typeface="黑体" panose="02010609060101010101" charset="-122"/>
              <a:cs typeface="+mn-cs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20000"/>
              </a:lnSpc>
              <a:spcBef>
                <a:spcPts val="400"/>
              </a:spcBef>
              <a:spcAft>
                <a:spcPct val="0"/>
              </a:spcAft>
              <a:buClr>
                <a:srgbClr val="36A4D0"/>
              </a:buClr>
              <a:buSzPct val="68000"/>
              <a:buFont typeface="Wingdings" panose="05000000000000000000" pitchFamily="2" charset="2"/>
              <a:buNone/>
              <a:defRPr/>
            </a:pPr>
            <a:r>
              <a: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 </a:t>
            </a: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黑体" panose="02010609060101010101" charset="-122"/>
              <a:ea typeface="黑体" panose="02010609060101010101" charset="-122"/>
              <a:cs typeface="+mn-cs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rgbClr val="36A4D0"/>
              </a:buClr>
              <a:buSzPct val="68000"/>
              <a:buFont typeface="Wingdings 3" panose="05040102010807070707" pitchFamily="18" charset="2"/>
              <a:buChar char=""/>
              <a:defRPr/>
            </a:pP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黑体" panose="02010609060101010101" charset="-122"/>
              <a:ea typeface="黑体" panose="02010609060101010101" charset="-122"/>
              <a:cs typeface="+mn-cs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6"/>
          <p:cNvSpPr txBox="1"/>
          <p:nvPr>
            <p:custDataLst>
              <p:tags r:id="rId1"/>
            </p:custDataLst>
          </p:nvPr>
        </p:nvSpPr>
        <p:spPr>
          <a:xfrm>
            <a:off x="231407" y="97384"/>
            <a:ext cx="1780726" cy="503984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none" lIns="72000" tIns="36195" rIns="72000" bIns="36195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lang="zh-CN" altLang="en-US"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六</a:t>
            </a:r>
            <a:r>
              <a:rPr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</a:t>
            </a:r>
            <a:r>
              <a:rPr lang="zh-CN" altLang="en-US"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治疗</a:t>
            </a:r>
            <a:endParaRPr sz="2800" b="1" spc="388" dirty="0">
              <a:ln w="3175">
                <a:noFill/>
                <a:prstDash val="dash"/>
              </a:ln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321502" y="1235075"/>
            <a:ext cx="7670800" cy="650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v"/>
              <a:defRPr sz="2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B5AB1"/>
              </a:buClr>
              <a:buSzTx/>
              <a:buFont typeface="Wingdings" panose="05000000000000000000" pitchFamily="2" charset="2"/>
              <a:buChar char="v"/>
              <a:defRPr/>
            </a:pP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（一）急性加重期的治疗</a:t>
            </a: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rgbClr val="000020"/>
              </a:solidFill>
              <a:effectLst/>
              <a:uLnTx/>
              <a:uFillTx/>
              <a:latin typeface="黑体" panose="02010609060101010101" charset="-122"/>
              <a:ea typeface="黑体" panose="02010609060101010101" charset="-122"/>
              <a:cs typeface="+mn-cs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B5AB1"/>
              </a:buClr>
              <a:buSzTx/>
              <a:buFont typeface="Wingdings" panose="05000000000000000000" pitchFamily="2" charset="2"/>
              <a:buChar char="v"/>
              <a:defRPr/>
            </a:pPr>
            <a:r>
              <a:rPr kumimoji="0" lang="zh-CN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1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．支气管舒张剂：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控制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COPD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的重要治疗措施</a:t>
            </a: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黑体" panose="02010609060101010101" charset="-122"/>
              <a:ea typeface="黑体" panose="02010609060101010101" charset="-122"/>
              <a:cs typeface="+mn-cs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B5AB1"/>
              </a:buClr>
              <a:buSzTx/>
              <a:buFont typeface="Wingdings" panose="05000000000000000000" pitchFamily="2" charset="2"/>
              <a:buChar char="v"/>
              <a:defRPr/>
            </a:pPr>
            <a:r>
              <a:rPr kumimoji="0" lang="zh-CN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2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．糖皮质激素：</a:t>
            </a: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rgbClr val="000020"/>
              </a:solidFill>
              <a:effectLst/>
              <a:uLnTx/>
              <a:uFillTx/>
              <a:latin typeface="黑体" panose="02010609060101010101" charset="-122"/>
              <a:ea typeface="黑体" panose="02010609060101010101" charset="-122"/>
              <a:cs typeface="+mn-cs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B5AB1"/>
              </a:buClr>
              <a:buSzTx/>
              <a:buFont typeface="Wingdings" panose="05000000000000000000" pitchFamily="2" charset="2"/>
              <a:buChar char="v"/>
              <a:defRPr/>
            </a:pPr>
            <a:r>
              <a:rPr kumimoji="0" lang="zh-CN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3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．控制感染：抗生素</a:t>
            </a: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rgbClr val="000020"/>
              </a:solidFill>
              <a:effectLst/>
              <a:uLnTx/>
              <a:uFillTx/>
              <a:latin typeface="黑体" panose="02010609060101010101" charset="-122"/>
              <a:ea typeface="黑体" panose="02010609060101010101" charset="-122"/>
              <a:cs typeface="+mn-cs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B5AB1"/>
              </a:buClr>
              <a:buSzTx/>
              <a:buFont typeface="Wingdings" panose="05000000000000000000" pitchFamily="2" charset="2"/>
              <a:buAutoNum type="arabicPeriod" startAt="4"/>
              <a:defRPr/>
            </a:pPr>
            <a:r>
              <a:rPr kumimoji="0" lang="zh-CN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 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其他：化痰、吸氧</a:t>
            </a:r>
            <a:endParaRPr kumimoji="0" lang="zh-CN" altLang="zh-CN" sz="2400" b="1" i="0" u="none" strike="noStrike" kern="1200" cap="none" spc="0" normalizeH="0" baseline="0" noProof="0">
              <a:ln>
                <a:noFill/>
              </a:ln>
              <a:solidFill>
                <a:srgbClr val="000020"/>
              </a:solidFill>
              <a:effectLst/>
              <a:uLnTx/>
              <a:uFillTx/>
              <a:latin typeface="黑体" panose="02010609060101010101" charset="-122"/>
              <a:ea typeface="黑体" panose="02010609060101010101" charset="-122"/>
              <a:cs typeface="+mn-cs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B5AB1"/>
              </a:buClr>
              <a:buSzTx/>
              <a:buFont typeface="Wingdings" panose="05000000000000000000" pitchFamily="2" charset="2"/>
              <a:buChar char="v"/>
              <a:defRPr/>
            </a:pP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B2B2B2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（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二）稳定期治疗（对症治疗）</a:t>
            </a: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rgbClr val="000020"/>
              </a:solidFill>
              <a:effectLst/>
              <a:uLnTx/>
              <a:uFillTx/>
              <a:latin typeface="黑体" panose="02010609060101010101" charset="-122"/>
              <a:ea typeface="黑体" panose="02010609060101010101" charset="-122"/>
              <a:cs typeface="+mn-cs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B5AB1"/>
              </a:buClr>
              <a:buSzTx/>
              <a:buFont typeface="Wingdings" panose="05000000000000000000" pitchFamily="2" charset="2"/>
              <a:buChar char="v"/>
              <a:defRPr/>
            </a:pPr>
            <a:r>
              <a:rPr kumimoji="0" lang="zh-CN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1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、吸氧：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持续性低流量低浓度</a:t>
            </a: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黑体" panose="02010609060101010101" charset="-122"/>
              <a:ea typeface="黑体" panose="02010609060101010101" charset="-122"/>
              <a:cs typeface="+mn-cs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B5AB1"/>
              </a:buClr>
              <a:buSzTx/>
              <a:buFont typeface="Wingdings" panose="05000000000000000000" pitchFamily="2" charset="2"/>
              <a:buChar char="v"/>
              <a:defRPr/>
            </a:pPr>
            <a:r>
              <a:rPr kumimoji="0" lang="zh-CN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2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、药物治疗</a:t>
            </a:r>
            <a:endParaRPr kumimoji="0" lang="en-US" altLang="zh-CN" sz="2400" b="1" i="0" u="none" strike="noStrike" kern="1200" cap="none" spc="0" normalizeH="0" baseline="0" noProof="0">
              <a:ln>
                <a:noFill/>
              </a:ln>
              <a:solidFill>
                <a:srgbClr val="000020"/>
              </a:solidFill>
              <a:effectLst/>
              <a:uLnTx/>
              <a:uFillTx/>
              <a:latin typeface="黑体" panose="02010609060101010101" charset="-122"/>
              <a:ea typeface="黑体" panose="02010609060101010101" charset="-122"/>
              <a:cs typeface="+mn-cs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B5AB1"/>
              </a:buClr>
              <a:buSzTx/>
              <a:buFont typeface="Wingdings" panose="05000000000000000000" pitchFamily="2" charset="2"/>
              <a:buChar char="v"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3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、健康教育</a:t>
            </a:r>
            <a:endParaRPr kumimoji="0" lang="en-US" altLang="zh-CN" sz="2400" b="1" i="0" u="none" strike="noStrike" kern="1200" cap="none" spc="0" normalizeH="0" baseline="0" noProof="0">
              <a:ln>
                <a:noFill/>
              </a:ln>
              <a:solidFill>
                <a:srgbClr val="000020"/>
              </a:solidFill>
              <a:effectLst/>
              <a:uLnTx/>
              <a:uFillTx/>
              <a:latin typeface="黑体" panose="02010609060101010101" charset="-122"/>
              <a:ea typeface="黑体" panose="02010609060101010101" charset="-122"/>
              <a:cs typeface="+mn-cs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B5AB1"/>
              </a:buClr>
              <a:buSzTx/>
              <a:buFont typeface="Wingdings" panose="05000000000000000000" pitchFamily="2" charset="2"/>
              <a:buChar char="v"/>
              <a:defRPr/>
            </a:pP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rgbClr val="B2B2B2"/>
              </a:solidFill>
              <a:effectLst/>
              <a:uLnTx/>
              <a:uFillTx/>
              <a:latin typeface="黑体" panose="02010609060101010101" charset="-122"/>
              <a:ea typeface="黑体" panose="02010609060101010101" charset="-122"/>
              <a:cs typeface="+mn-cs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20000"/>
              </a:lnSpc>
              <a:spcBef>
                <a:spcPts val="400"/>
              </a:spcBef>
              <a:spcAft>
                <a:spcPct val="0"/>
              </a:spcAft>
              <a:buClr>
                <a:srgbClr val="36A4D0"/>
              </a:buClr>
              <a:buSzPct val="68000"/>
              <a:buFont typeface="Wingdings" panose="05000000000000000000" pitchFamily="2" charset="2"/>
              <a:buNone/>
              <a:defRPr/>
            </a:pPr>
            <a:r>
              <a: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 </a:t>
            </a: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黑体" panose="02010609060101010101" charset="-122"/>
              <a:ea typeface="黑体" panose="02010609060101010101" charset="-122"/>
              <a:cs typeface="+mn-cs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rgbClr val="36A4D0"/>
              </a:buClr>
              <a:buSzPct val="68000"/>
              <a:buFont typeface="Wingdings 3" panose="05040102010807070707" pitchFamily="18" charset="2"/>
              <a:buChar char=""/>
              <a:defRPr/>
            </a:pP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黑体" panose="02010609060101010101" charset="-122"/>
              <a:ea typeface="黑体" panose="02010609060101010101" charset="-122"/>
              <a:cs typeface="+mn-cs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4346602" y="745351"/>
            <a:ext cx="42672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4000" b="1" dirty="0">
                <a:solidFill>
                  <a:srgbClr val="00002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慢性肺源性心脏病</a:t>
            </a:r>
            <a:endParaRPr lang="zh-CN" altLang="en-US" sz="4000" b="1" dirty="0">
              <a:solidFill>
                <a:srgbClr val="00002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1144822" y="2270632"/>
            <a:ext cx="10911427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v"/>
              <a:defRPr sz="2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25000"/>
              </a:lnSpc>
              <a:buFont typeface="Wingdings" panose="05000000000000000000" pitchFamily="2" charset="2"/>
              <a:buNone/>
            </a:pPr>
            <a:r>
              <a:rPr lang="zh-CN" altLang="en-US" dirty="0">
                <a:solidFill>
                  <a:srgbClr val="00002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 是由于肺组织、肺血管或胸廓慢性病变引起肺组织结构和（或）功能异常，致肺血管阻力增加，肺动脉压力增高，继而使右心室扩张和（或）肥厚，伴或不伴右心衰竭的心脏病。</a:t>
            </a:r>
            <a:endParaRPr lang="zh-CN" altLang="en-US" dirty="0">
              <a:solidFill>
                <a:srgbClr val="00002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Title 6"/>
          <p:cNvSpPr txBox="1"/>
          <p:nvPr>
            <p:custDataLst>
              <p:tags r:id="rId1"/>
            </p:custDataLst>
          </p:nvPr>
        </p:nvSpPr>
        <p:spPr>
          <a:xfrm>
            <a:off x="231407" y="97384"/>
            <a:ext cx="1780726" cy="503984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none" lIns="72000" tIns="36195" rIns="72000" bIns="36195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lang="zh-CN" altLang="en-US"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一</a:t>
            </a:r>
            <a:r>
              <a:rPr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</a:t>
            </a:r>
            <a:r>
              <a:rPr lang="zh-CN" altLang="en-US"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概述</a:t>
            </a:r>
            <a:endParaRPr sz="2800" b="1" spc="388" dirty="0">
              <a:ln w="3175">
                <a:noFill/>
                <a:prstDash val="dash"/>
              </a:ln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9"/>
          <p:cNvSpPr/>
          <p:nvPr/>
        </p:nvSpPr>
        <p:spPr bwMode="auto">
          <a:xfrm>
            <a:off x="301837" y="1193801"/>
            <a:ext cx="11654367" cy="736600"/>
          </a:xfrm>
          <a:custGeom>
            <a:avLst/>
            <a:gdLst>
              <a:gd name="T0" fmla="*/ 2 w 4909"/>
              <a:gd name="T1" fmla="*/ 0 h 310"/>
              <a:gd name="T2" fmla="*/ 609 w 4909"/>
              <a:gd name="T3" fmla="*/ 115 h 310"/>
              <a:gd name="T4" fmla="*/ 1222 w 4909"/>
              <a:gd name="T5" fmla="*/ 195 h 310"/>
              <a:gd name="T6" fmla="*/ 1838 w 4909"/>
              <a:gd name="T7" fmla="*/ 245 h 310"/>
              <a:gd name="T8" fmla="*/ 2456 w 4909"/>
              <a:gd name="T9" fmla="*/ 264 h 310"/>
              <a:gd name="T10" fmla="*/ 3073 w 4909"/>
              <a:gd name="T11" fmla="*/ 252 h 310"/>
              <a:gd name="T12" fmla="*/ 3382 w 4909"/>
              <a:gd name="T13" fmla="*/ 233 h 310"/>
              <a:gd name="T14" fmla="*/ 3535 w 4909"/>
              <a:gd name="T15" fmla="*/ 220 h 310"/>
              <a:gd name="T16" fmla="*/ 3689 w 4909"/>
              <a:gd name="T17" fmla="*/ 205 h 310"/>
              <a:gd name="T18" fmla="*/ 3996 w 4909"/>
              <a:gd name="T19" fmla="*/ 168 h 310"/>
              <a:gd name="T20" fmla="*/ 4302 w 4909"/>
              <a:gd name="T21" fmla="*/ 122 h 310"/>
              <a:gd name="T22" fmla="*/ 4606 w 4909"/>
              <a:gd name="T23" fmla="*/ 66 h 310"/>
              <a:gd name="T24" fmla="*/ 4757 w 4909"/>
              <a:gd name="T25" fmla="*/ 34 h 310"/>
              <a:gd name="T26" fmla="*/ 4908 w 4909"/>
              <a:gd name="T27" fmla="*/ 0 h 310"/>
              <a:gd name="T28" fmla="*/ 4909 w 4909"/>
              <a:gd name="T29" fmla="*/ 6 h 310"/>
              <a:gd name="T30" fmla="*/ 4760 w 4909"/>
              <a:gd name="T31" fmla="*/ 46 h 310"/>
              <a:gd name="T32" fmla="*/ 4609 w 4909"/>
              <a:gd name="T33" fmla="*/ 82 h 310"/>
              <a:gd name="T34" fmla="*/ 4306 w 4909"/>
              <a:gd name="T35" fmla="*/ 146 h 310"/>
              <a:gd name="T36" fmla="*/ 4001 w 4909"/>
              <a:gd name="T37" fmla="*/ 199 h 310"/>
              <a:gd name="T38" fmla="*/ 3693 w 4909"/>
              <a:gd name="T39" fmla="*/ 241 h 310"/>
              <a:gd name="T40" fmla="*/ 3075 w 4909"/>
              <a:gd name="T41" fmla="*/ 294 h 310"/>
              <a:gd name="T42" fmla="*/ 2455 w 4909"/>
              <a:gd name="T43" fmla="*/ 309 h 310"/>
              <a:gd name="T44" fmla="*/ 1836 w 4909"/>
              <a:gd name="T45" fmla="*/ 288 h 310"/>
              <a:gd name="T46" fmla="*/ 1218 w 4909"/>
              <a:gd name="T47" fmla="*/ 231 h 310"/>
              <a:gd name="T48" fmla="*/ 605 w 4909"/>
              <a:gd name="T49" fmla="*/ 140 h 310"/>
              <a:gd name="T50" fmla="*/ 301 w 4909"/>
              <a:gd name="T51" fmla="*/ 79 h 310"/>
              <a:gd name="T52" fmla="*/ 150 w 4909"/>
              <a:gd name="T53" fmla="*/ 45 h 310"/>
              <a:gd name="T54" fmla="*/ 0 w 4909"/>
              <a:gd name="T55" fmla="*/ 6 h 310"/>
              <a:gd name="T56" fmla="*/ 2 w 4909"/>
              <a:gd name="T57" fmla="*/ 0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909" h="310">
                <a:moveTo>
                  <a:pt x="2" y="0"/>
                </a:moveTo>
                <a:cubicBezTo>
                  <a:pt x="203" y="46"/>
                  <a:pt x="406" y="83"/>
                  <a:pt x="609" y="115"/>
                </a:cubicBezTo>
                <a:cubicBezTo>
                  <a:pt x="813" y="147"/>
                  <a:pt x="1017" y="173"/>
                  <a:pt x="1222" y="195"/>
                </a:cubicBezTo>
                <a:cubicBezTo>
                  <a:pt x="1427" y="217"/>
                  <a:pt x="1633" y="234"/>
                  <a:pt x="1838" y="245"/>
                </a:cubicBezTo>
                <a:cubicBezTo>
                  <a:pt x="2044" y="257"/>
                  <a:pt x="2250" y="264"/>
                  <a:pt x="2456" y="264"/>
                </a:cubicBezTo>
                <a:cubicBezTo>
                  <a:pt x="2662" y="266"/>
                  <a:pt x="2868" y="262"/>
                  <a:pt x="3073" y="252"/>
                </a:cubicBezTo>
                <a:cubicBezTo>
                  <a:pt x="3176" y="247"/>
                  <a:pt x="3279" y="241"/>
                  <a:pt x="3382" y="233"/>
                </a:cubicBezTo>
                <a:cubicBezTo>
                  <a:pt x="3433" y="229"/>
                  <a:pt x="3484" y="225"/>
                  <a:pt x="3535" y="220"/>
                </a:cubicBezTo>
                <a:cubicBezTo>
                  <a:pt x="3587" y="215"/>
                  <a:pt x="3638" y="210"/>
                  <a:pt x="3689" y="205"/>
                </a:cubicBezTo>
                <a:cubicBezTo>
                  <a:pt x="3792" y="194"/>
                  <a:pt x="3894" y="182"/>
                  <a:pt x="3996" y="168"/>
                </a:cubicBezTo>
                <a:cubicBezTo>
                  <a:pt x="4098" y="154"/>
                  <a:pt x="4200" y="139"/>
                  <a:pt x="4302" y="122"/>
                </a:cubicBezTo>
                <a:cubicBezTo>
                  <a:pt x="4403" y="105"/>
                  <a:pt x="4505" y="86"/>
                  <a:pt x="4606" y="66"/>
                </a:cubicBezTo>
                <a:cubicBezTo>
                  <a:pt x="4656" y="56"/>
                  <a:pt x="4707" y="45"/>
                  <a:pt x="4757" y="34"/>
                </a:cubicBezTo>
                <a:cubicBezTo>
                  <a:pt x="4807" y="23"/>
                  <a:pt x="4858" y="12"/>
                  <a:pt x="4908" y="0"/>
                </a:cubicBezTo>
                <a:cubicBezTo>
                  <a:pt x="4909" y="6"/>
                  <a:pt x="4909" y="6"/>
                  <a:pt x="4909" y="6"/>
                </a:cubicBezTo>
                <a:cubicBezTo>
                  <a:pt x="4860" y="20"/>
                  <a:pt x="4810" y="33"/>
                  <a:pt x="4760" y="46"/>
                </a:cubicBezTo>
                <a:cubicBezTo>
                  <a:pt x="4710" y="58"/>
                  <a:pt x="4659" y="70"/>
                  <a:pt x="4609" y="82"/>
                </a:cubicBezTo>
                <a:cubicBezTo>
                  <a:pt x="4508" y="105"/>
                  <a:pt x="4407" y="127"/>
                  <a:pt x="4306" y="146"/>
                </a:cubicBezTo>
                <a:cubicBezTo>
                  <a:pt x="4204" y="166"/>
                  <a:pt x="4103" y="183"/>
                  <a:pt x="4001" y="199"/>
                </a:cubicBezTo>
                <a:cubicBezTo>
                  <a:pt x="3898" y="215"/>
                  <a:pt x="3796" y="229"/>
                  <a:pt x="3693" y="241"/>
                </a:cubicBezTo>
                <a:cubicBezTo>
                  <a:pt x="3488" y="266"/>
                  <a:pt x="3282" y="283"/>
                  <a:pt x="3075" y="294"/>
                </a:cubicBezTo>
                <a:cubicBezTo>
                  <a:pt x="2869" y="305"/>
                  <a:pt x="2662" y="310"/>
                  <a:pt x="2455" y="309"/>
                </a:cubicBezTo>
                <a:cubicBezTo>
                  <a:pt x="2249" y="308"/>
                  <a:pt x="2042" y="301"/>
                  <a:pt x="1836" y="288"/>
                </a:cubicBezTo>
                <a:cubicBezTo>
                  <a:pt x="1629" y="274"/>
                  <a:pt x="1423" y="256"/>
                  <a:pt x="1218" y="231"/>
                </a:cubicBezTo>
                <a:cubicBezTo>
                  <a:pt x="1013" y="207"/>
                  <a:pt x="809" y="176"/>
                  <a:pt x="605" y="140"/>
                </a:cubicBezTo>
                <a:cubicBezTo>
                  <a:pt x="504" y="121"/>
                  <a:pt x="402" y="101"/>
                  <a:pt x="301" y="79"/>
                </a:cubicBezTo>
                <a:cubicBezTo>
                  <a:pt x="251" y="68"/>
                  <a:pt x="200" y="57"/>
                  <a:pt x="150" y="45"/>
                </a:cubicBezTo>
                <a:cubicBezTo>
                  <a:pt x="100" y="33"/>
                  <a:pt x="50" y="20"/>
                  <a:pt x="0" y="6"/>
                </a:cubicBezTo>
                <a:lnTo>
                  <a:pt x="2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 dirty="0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2156460" y="1392555"/>
            <a:ext cx="1652905" cy="2454910"/>
            <a:chOff x="3345" y="2143"/>
            <a:chExt cx="2603" cy="3866"/>
          </a:xfrm>
        </p:grpSpPr>
        <p:sp>
          <p:nvSpPr>
            <p:cNvPr id="15" name="Freeform 7"/>
            <p:cNvSpPr>
              <a:spLocks noEditPoints="1"/>
            </p:cNvSpPr>
            <p:nvPr/>
          </p:nvSpPr>
          <p:spPr bwMode="auto">
            <a:xfrm>
              <a:off x="3345" y="3029"/>
              <a:ext cx="2603" cy="2980"/>
            </a:xfrm>
            <a:custGeom>
              <a:avLst/>
              <a:gdLst>
                <a:gd name="T0" fmla="*/ 123 w 696"/>
                <a:gd name="T1" fmla="*/ 224 h 796"/>
                <a:gd name="T2" fmla="*/ 123 w 696"/>
                <a:gd name="T3" fmla="*/ 673 h 796"/>
                <a:gd name="T4" fmla="*/ 572 w 696"/>
                <a:gd name="T5" fmla="*/ 673 h 796"/>
                <a:gd name="T6" fmla="*/ 572 w 696"/>
                <a:gd name="T7" fmla="*/ 224 h 796"/>
                <a:gd name="T8" fmla="*/ 348 w 696"/>
                <a:gd name="T9" fmla="*/ 0 h 796"/>
                <a:gd name="T10" fmla="*/ 123 w 696"/>
                <a:gd name="T11" fmla="*/ 224 h 796"/>
                <a:gd name="T12" fmla="*/ 361 w 696"/>
                <a:gd name="T13" fmla="*/ 101 h 796"/>
                <a:gd name="T14" fmla="*/ 328 w 696"/>
                <a:gd name="T15" fmla="*/ 101 h 796"/>
                <a:gd name="T16" fmla="*/ 328 w 696"/>
                <a:gd name="T17" fmla="*/ 67 h 796"/>
                <a:gd name="T18" fmla="*/ 361 w 696"/>
                <a:gd name="T19" fmla="*/ 67 h 796"/>
                <a:gd name="T20" fmla="*/ 361 w 696"/>
                <a:gd name="T21" fmla="*/ 101 h 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6" h="796">
                  <a:moveTo>
                    <a:pt x="123" y="224"/>
                  </a:moveTo>
                  <a:cubicBezTo>
                    <a:pt x="0" y="348"/>
                    <a:pt x="0" y="549"/>
                    <a:pt x="123" y="673"/>
                  </a:cubicBezTo>
                  <a:cubicBezTo>
                    <a:pt x="247" y="796"/>
                    <a:pt x="448" y="796"/>
                    <a:pt x="572" y="673"/>
                  </a:cubicBezTo>
                  <a:cubicBezTo>
                    <a:pt x="696" y="549"/>
                    <a:pt x="696" y="348"/>
                    <a:pt x="572" y="224"/>
                  </a:cubicBezTo>
                  <a:cubicBezTo>
                    <a:pt x="348" y="0"/>
                    <a:pt x="348" y="0"/>
                    <a:pt x="348" y="0"/>
                  </a:cubicBezTo>
                  <a:lnTo>
                    <a:pt x="123" y="224"/>
                  </a:lnTo>
                  <a:close/>
                  <a:moveTo>
                    <a:pt x="361" y="101"/>
                  </a:moveTo>
                  <a:cubicBezTo>
                    <a:pt x="352" y="110"/>
                    <a:pt x="337" y="110"/>
                    <a:pt x="328" y="101"/>
                  </a:cubicBezTo>
                  <a:cubicBezTo>
                    <a:pt x="318" y="92"/>
                    <a:pt x="318" y="76"/>
                    <a:pt x="328" y="67"/>
                  </a:cubicBezTo>
                  <a:cubicBezTo>
                    <a:pt x="337" y="58"/>
                    <a:pt x="352" y="58"/>
                    <a:pt x="361" y="67"/>
                  </a:cubicBezTo>
                  <a:cubicBezTo>
                    <a:pt x="371" y="76"/>
                    <a:pt x="371" y="92"/>
                    <a:pt x="361" y="101"/>
                  </a:cubicBezTo>
                  <a:close/>
                </a:path>
              </a:pathLst>
            </a:custGeom>
            <a:solidFill>
              <a:srgbClr val="5A84A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endParaRPr>
            </a:p>
          </p:txBody>
        </p:sp>
        <p:sp>
          <p:nvSpPr>
            <p:cNvPr id="16" name="Freeform 10"/>
            <p:cNvSpPr/>
            <p:nvPr/>
          </p:nvSpPr>
          <p:spPr bwMode="auto">
            <a:xfrm>
              <a:off x="4295" y="2143"/>
              <a:ext cx="703" cy="1313"/>
            </a:xfrm>
            <a:custGeom>
              <a:avLst/>
              <a:gdLst>
                <a:gd name="T0" fmla="*/ 107 w 188"/>
                <a:gd name="T1" fmla="*/ 336 h 351"/>
                <a:gd name="T2" fmla="*/ 179 w 188"/>
                <a:gd name="T3" fmla="*/ 161 h 351"/>
                <a:gd name="T4" fmla="*/ 129 w 188"/>
                <a:gd name="T5" fmla="*/ 20 h 351"/>
                <a:gd name="T6" fmla="*/ 10 w 188"/>
                <a:gd name="T7" fmla="*/ 91 h 351"/>
                <a:gd name="T8" fmla="*/ 61 w 188"/>
                <a:gd name="T9" fmla="*/ 279 h 351"/>
                <a:gd name="T10" fmla="*/ 85 w 188"/>
                <a:gd name="T11" fmla="*/ 260 h 351"/>
                <a:gd name="T12" fmla="*/ 34 w 188"/>
                <a:gd name="T13" fmla="*/ 120 h 351"/>
                <a:gd name="T14" fmla="*/ 51 w 188"/>
                <a:gd name="T15" fmla="*/ 54 h 351"/>
                <a:gd name="T16" fmla="*/ 123 w 188"/>
                <a:gd name="T17" fmla="*/ 51 h 351"/>
                <a:gd name="T18" fmla="*/ 150 w 188"/>
                <a:gd name="T19" fmla="*/ 185 h 351"/>
                <a:gd name="T20" fmla="*/ 90 w 188"/>
                <a:gd name="T21" fmla="*/ 322 h 351"/>
                <a:gd name="T22" fmla="*/ 107 w 188"/>
                <a:gd name="T23" fmla="*/ 336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8" h="351">
                  <a:moveTo>
                    <a:pt x="107" y="336"/>
                  </a:moveTo>
                  <a:cubicBezTo>
                    <a:pt x="146" y="287"/>
                    <a:pt x="168" y="223"/>
                    <a:pt x="179" y="161"/>
                  </a:cubicBezTo>
                  <a:cubicBezTo>
                    <a:pt x="188" y="110"/>
                    <a:pt x="186" y="41"/>
                    <a:pt x="129" y="20"/>
                  </a:cubicBezTo>
                  <a:cubicBezTo>
                    <a:pt x="74" y="0"/>
                    <a:pt x="20" y="36"/>
                    <a:pt x="10" y="91"/>
                  </a:cubicBezTo>
                  <a:cubicBezTo>
                    <a:pt x="0" y="151"/>
                    <a:pt x="26" y="230"/>
                    <a:pt x="61" y="279"/>
                  </a:cubicBezTo>
                  <a:cubicBezTo>
                    <a:pt x="70" y="292"/>
                    <a:pt x="93" y="271"/>
                    <a:pt x="85" y="260"/>
                  </a:cubicBezTo>
                  <a:cubicBezTo>
                    <a:pt x="58" y="222"/>
                    <a:pt x="38" y="166"/>
                    <a:pt x="34" y="120"/>
                  </a:cubicBezTo>
                  <a:cubicBezTo>
                    <a:pt x="32" y="98"/>
                    <a:pt x="34" y="70"/>
                    <a:pt x="51" y="54"/>
                  </a:cubicBezTo>
                  <a:cubicBezTo>
                    <a:pt x="70" y="37"/>
                    <a:pt x="103" y="41"/>
                    <a:pt x="123" y="51"/>
                  </a:cubicBezTo>
                  <a:cubicBezTo>
                    <a:pt x="169" y="71"/>
                    <a:pt x="158" y="146"/>
                    <a:pt x="150" y="185"/>
                  </a:cubicBezTo>
                  <a:cubicBezTo>
                    <a:pt x="140" y="232"/>
                    <a:pt x="121" y="283"/>
                    <a:pt x="90" y="322"/>
                  </a:cubicBezTo>
                  <a:cubicBezTo>
                    <a:pt x="78" y="337"/>
                    <a:pt x="95" y="351"/>
                    <a:pt x="107" y="336"/>
                  </a:cubicBezTo>
                  <a:close/>
                </a:path>
              </a:pathLst>
            </a:custGeom>
            <a:solidFill>
              <a:srgbClr val="5A84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endParaRPr>
            </a:p>
          </p:txBody>
        </p:sp>
        <p:sp>
          <p:nvSpPr>
            <p:cNvPr id="2" name="矩形 1"/>
            <p:cNvSpPr/>
            <p:nvPr/>
          </p:nvSpPr>
          <p:spPr>
            <a:xfrm>
              <a:off x="3574" y="4253"/>
              <a:ext cx="2144" cy="5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dirty="0">
                  <a:ln>
                    <a:noFill/>
                    <a:prstDash val="solid"/>
                  </a:ln>
                  <a:solidFill>
                    <a:schemeClr val="bg1"/>
                  </a:solidFill>
                  <a:effectLst/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  <a:sym typeface="+mn-ea"/>
                </a:rPr>
                <a:t>知识目标</a:t>
              </a:r>
              <a:endParaRPr lang="zh-CN" altLang="en-US" dirty="0">
                <a:ln>
                  <a:noFill/>
                  <a:prstDash val="solid"/>
                </a:ln>
                <a:solidFill>
                  <a:schemeClr val="bg1"/>
                </a:solidFill>
                <a:effectLst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5302250" y="1588770"/>
            <a:ext cx="1652905" cy="2499995"/>
            <a:chOff x="8299" y="2452"/>
            <a:chExt cx="2603" cy="3937"/>
          </a:xfrm>
          <a:solidFill>
            <a:srgbClr val="2E75B6"/>
          </a:solidFill>
        </p:grpSpPr>
        <p:sp>
          <p:nvSpPr>
            <p:cNvPr id="29" name="Freeform 8"/>
            <p:cNvSpPr>
              <a:spLocks noEditPoints="1"/>
            </p:cNvSpPr>
            <p:nvPr/>
          </p:nvSpPr>
          <p:spPr bwMode="auto">
            <a:xfrm>
              <a:off x="8299" y="3406"/>
              <a:ext cx="2603" cy="2983"/>
            </a:xfrm>
            <a:custGeom>
              <a:avLst/>
              <a:gdLst>
                <a:gd name="T0" fmla="*/ 572 w 696"/>
                <a:gd name="T1" fmla="*/ 225 h 797"/>
                <a:gd name="T2" fmla="*/ 572 w 696"/>
                <a:gd name="T3" fmla="*/ 673 h 797"/>
                <a:gd name="T4" fmla="*/ 123 w 696"/>
                <a:gd name="T5" fmla="*/ 673 h 797"/>
                <a:gd name="T6" fmla="*/ 123 w 696"/>
                <a:gd name="T7" fmla="*/ 225 h 797"/>
                <a:gd name="T8" fmla="*/ 348 w 696"/>
                <a:gd name="T9" fmla="*/ 0 h 797"/>
                <a:gd name="T10" fmla="*/ 572 w 696"/>
                <a:gd name="T11" fmla="*/ 225 h 797"/>
                <a:gd name="T12" fmla="*/ 334 w 696"/>
                <a:gd name="T13" fmla="*/ 101 h 797"/>
                <a:gd name="T14" fmla="*/ 368 w 696"/>
                <a:gd name="T15" fmla="*/ 101 h 797"/>
                <a:gd name="T16" fmla="*/ 368 w 696"/>
                <a:gd name="T17" fmla="*/ 68 h 797"/>
                <a:gd name="T18" fmla="*/ 334 w 696"/>
                <a:gd name="T19" fmla="*/ 68 h 797"/>
                <a:gd name="T20" fmla="*/ 334 w 696"/>
                <a:gd name="T21" fmla="*/ 101 h 7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6" h="797">
                  <a:moveTo>
                    <a:pt x="572" y="225"/>
                  </a:moveTo>
                  <a:cubicBezTo>
                    <a:pt x="696" y="348"/>
                    <a:pt x="696" y="549"/>
                    <a:pt x="572" y="673"/>
                  </a:cubicBezTo>
                  <a:cubicBezTo>
                    <a:pt x="448" y="797"/>
                    <a:pt x="247" y="797"/>
                    <a:pt x="123" y="673"/>
                  </a:cubicBezTo>
                  <a:cubicBezTo>
                    <a:pt x="0" y="549"/>
                    <a:pt x="0" y="348"/>
                    <a:pt x="123" y="225"/>
                  </a:cubicBezTo>
                  <a:cubicBezTo>
                    <a:pt x="348" y="0"/>
                    <a:pt x="348" y="0"/>
                    <a:pt x="348" y="0"/>
                  </a:cubicBezTo>
                  <a:lnTo>
                    <a:pt x="572" y="225"/>
                  </a:lnTo>
                  <a:close/>
                  <a:moveTo>
                    <a:pt x="334" y="101"/>
                  </a:moveTo>
                  <a:cubicBezTo>
                    <a:pt x="343" y="111"/>
                    <a:pt x="358" y="111"/>
                    <a:pt x="368" y="101"/>
                  </a:cubicBezTo>
                  <a:cubicBezTo>
                    <a:pt x="377" y="92"/>
                    <a:pt x="377" y="77"/>
                    <a:pt x="368" y="68"/>
                  </a:cubicBezTo>
                  <a:cubicBezTo>
                    <a:pt x="359" y="58"/>
                    <a:pt x="343" y="58"/>
                    <a:pt x="334" y="68"/>
                  </a:cubicBezTo>
                  <a:cubicBezTo>
                    <a:pt x="325" y="77"/>
                    <a:pt x="325" y="92"/>
                    <a:pt x="334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80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endParaRPr>
            </a:p>
          </p:txBody>
        </p:sp>
        <p:sp>
          <p:nvSpPr>
            <p:cNvPr id="30" name="Freeform 12"/>
            <p:cNvSpPr/>
            <p:nvPr/>
          </p:nvSpPr>
          <p:spPr bwMode="auto">
            <a:xfrm>
              <a:off x="9233" y="2452"/>
              <a:ext cx="707" cy="1317"/>
            </a:xfrm>
            <a:custGeom>
              <a:avLst/>
              <a:gdLst>
                <a:gd name="T0" fmla="*/ 108 w 189"/>
                <a:gd name="T1" fmla="*/ 335 h 351"/>
                <a:gd name="T2" fmla="*/ 180 w 189"/>
                <a:gd name="T3" fmla="*/ 161 h 351"/>
                <a:gd name="T4" fmla="*/ 129 w 189"/>
                <a:gd name="T5" fmla="*/ 19 h 351"/>
                <a:gd name="T6" fmla="*/ 11 w 189"/>
                <a:gd name="T7" fmla="*/ 90 h 351"/>
                <a:gd name="T8" fmla="*/ 56 w 189"/>
                <a:gd name="T9" fmla="*/ 269 h 351"/>
                <a:gd name="T10" fmla="*/ 80 w 189"/>
                <a:gd name="T11" fmla="*/ 250 h 351"/>
                <a:gd name="T12" fmla="*/ 35 w 189"/>
                <a:gd name="T13" fmla="*/ 119 h 351"/>
                <a:gd name="T14" fmla="*/ 52 w 189"/>
                <a:gd name="T15" fmla="*/ 54 h 351"/>
                <a:gd name="T16" fmla="*/ 124 w 189"/>
                <a:gd name="T17" fmla="*/ 50 h 351"/>
                <a:gd name="T18" fmla="*/ 151 w 189"/>
                <a:gd name="T19" fmla="*/ 184 h 351"/>
                <a:gd name="T20" fmla="*/ 91 w 189"/>
                <a:gd name="T21" fmla="*/ 321 h 351"/>
                <a:gd name="T22" fmla="*/ 108 w 189"/>
                <a:gd name="T23" fmla="*/ 335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9" h="351">
                  <a:moveTo>
                    <a:pt x="108" y="335"/>
                  </a:moveTo>
                  <a:cubicBezTo>
                    <a:pt x="147" y="286"/>
                    <a:pt x="169" y="222"/>
                    <a:pt x="180" y="161"/>
                  </a:cubicBezTo>
                  <a:cubicBezTo>
                    <a:pt x="189" y="110"/>
                    <a:pt x="187" y="40"/>
                    <a:pt x="129" y="19"/>
                  </a:cubicBezTo>
                  <a:cubicBezTo>
                    <a:pt x="75" y="0"/>
                    <a:pt x="21" y="35"/>
                    <a:pt x="11" y="90"/>
                  </a:cubicBezTo>
                  <a:cubicBezTo>
                    <a:pt x="0" y="150"/>
                    <a:pt x="22" y="220"/>
                    <a:pt x="56" y="269"/>
                  </a:cubicBezTo>
                  <a:cubicBezTo>
                    <a:pt x="66" y="283"/>
                    <a:pt x="90" y="266"/>
                    <a:pt x="80" y="250"/>
                  </a:cubicBezTo>
                  <a:cubicBezTo>
                    <a:pt x="56" y="210"/>
                    <a:pt x="38" y="165"/>
                    <a:pt x="35" y="119"/>
                  </a:cubicBezTo>
                  <a:cubicBezTo>
                    <a:pt x="33" y="97"/>
                    <a:pt x="35" y="69"/>
                    <a:pt x="52" y="54"/>
                  </a:cubicBezTo>
                  <a:cubicBezTo>
                    <a:pt x="70" y="37"/>
                    <a:pt x="103" y="41"/>
                    <a:pt x="124" y="50"/>
                  </a:cubicBezTo>
                  <a:cubicBezTo>
                    <a:pt x="170" y="71"/>
                    <a:pt x="159" y="146"/>
                    <a:pt x="151" y="184"/>
                  </a:cubicBezTo>
                  <a:cubicBezTo>
                    <a:pt x="140" y="232"/>
                    <a:pt x="122" y="283"/>
                    <a:pt x="91" y="321"/>
                  </a:cubicBezTo>
                  <a:cubicBezTo>
                    <a:pt x="79" y="336"/>
                    <a:pt x="96" y="351"/>
                    <a:pt x="108" y="3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8528" y="4623"/>
              <a:ext cx="2082" cy="580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dirty="0">
                  <a:ln>
                    <a:noFill/>
                    <a:prstDash val="solid"/>
                  </a:ln>
                  <a:solidFill>
                    <a:schemeClr val="bg1"/>
                  </a:solidFill>
                  <a:effectLst/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  <a:sym typeface="+mn-ea"/>
                </a:rPr>
                <a:t>能力目标</a:t>
              </a:r>
              <a:endParaRPr lang="zh-CN" altLang="en-US" dirty="0">
                <a:ln>
                  <a:noFill/>
                  <a:prstDash val="solid"/>
                </a:ln>
                <a:solidFill>
                  <a:schemeClr val="bg1"/>
                </a:solidFill>
                <a:effectLst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8250555" y="1443990"/>
            <a:ext cx="1652905" cy="2454910"/>
            <a:chOff x="12942" y="2224"/>
            <a:chExt cx="2603" cy="3866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3" name="Freeform 7"/>
            <p:cNvSpPr>
              <a:spLocks noEditPoints="1"/>
            </p:cNvSpPr>
            <p:nvPr/>
          </p:nvSpPr>
          <p:spPr bwMode="auto">
            <a:xfrm>
              <a:off x="12942" y="3110"/>
              <a:ext cx="2603" cy="2980"/>
            </a:xfrm>
            <a:custGeom>
              <a:avLst/>
              <a:gdLst>
                <a:gd name="T0" fmla="*/ 123 w 696"/>
                <a:gd name="T1" fmla="*/ 224 h 796"/>
                <a:gd name="T2" fmla="*/ 123 w 696"/>
                <a:gd name="T3" fmla="*/ 673 h 796"/>
                <a:gd name="T4" fmla="*/ 572 w 696"/>
                <a:gd name="T5" fmla="*/ 673 h 796"/>
                <a:gd name="T6" fmla="*/ 572 w 696"/>
                <a:gd name="T7" fmla="*/ 224 h 796"/>
                <a:gd name="T8" fmla="*/ 348 w 696"/>
                <a:gd name="T9" fmla="*/ 0 h 796"/>
                <a:gd name="T10" fmla="*/ 123 w 696"/>
                <a:gd name="T11" fmla="*/ 224 h 796"/>
                <a:gd name="T12" fmla="*/ 361 w 696"/>
                <a:gd name="T13" fmla="*/ 101 h 796"/>
                <a:gd name="T14" fmla="*/ 328 w 696"/>
                <a:gd name="T15" fmla="*/ 101 h 796"/>
                <a:gd name="T16" fmla="*/ 328 w 696"/>
                <a:gd name="T17" fmla="*/ 67 h 796"/>
                <a:gd name="T18" fmla="*/ 361 w 696"/>
                <a:gd name="T19" fmla="*/ 67 h 796"/>
                <a:gd name="T20" fmla="*/ 361 w 696"/>
                <a:gd name="T21" fmla="*/ 101 h 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6" h="796">
                  <a:moveTo>
                    <a:pt x="123" y="224"/>
                  </a:moveTo>
                  <a:cubicBezTo>
                    <a:pt x="0" y="348"/>
                    <a:pt x="0" y="549"/>
                    <a:pt x="123" y="673"/>
                  </a:cubicBezTo>
                  <a:cubicBezTo>
                    <a:pt x="247" y="796"/>
                    <a:pt x="448" y="796"/>
                    <a:pt x="572" y="673"/>
                  </a:cubicBezTo>
                  <a:cubicBezTo>
                    <a:pt x="696" y="549"/>
                    <a:pt x="696" y="348"/>
                    <a:pt x="572" y="224"/>
                  </a:cubicBezTo>
                  <a:cubicBezTo>
                    <a:pt x="348" y="0"/>
                    <a:pt x="348" y="0"/>
                    <a:pt x="348" y="0"/>
                  </a:cubicBezTo>
                  <a:lnTo>
                    <a:pt x="123" y="224"/>
                  </a:lnTo>
                  <a:close/>
                  <a:moveTo>
                    <a:pt x="361" y="101"/>
                  </a:moveTo>
                  <a:cubicBezTo>
                    <a:pt x="352" y="110"/>
                    <a:pt x="337" y="110"/>
                    <a:pt x="328" y="101"/>
                  </a:cubicBezTo>
                  <a:cubicBezTo>
                    <a:pt x="318" y="92"/>
                    <a:pt x="318" y="76"/>
                    <a:pt x="328" y="67"/>
                  </a:cubicBezTo>
                  <a:cubicBezTo>
                    <a:pt x="337" y="58"/>
                    <a:pt x="352" y="58"/>
                    <a:pt x="361" y="67"/>
                  </a:cubicBezTo>
                  <a:cubicBezTo>
                    <a:pt x="371" y="76"/>
                    <a:pt x="371" y="92"/>
                    <a:pt x="361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endParaRPr>
            </a:p>
          </p:txBody>
        </p:sp>
        <p:sp>
          <p:nvSpPr>
            <p:cNvPr id="4" name="Freeform 10"/>
            <p:cNvSpPr/>
            <p:nvPr/>
          </p:nvSpPr>
          <p:spPr bwMode="auto">
            <a:xfrm>
              <a:off x="13892" y="2224"/>
              <a:ext cx="703" cy="1313"/>
            </a:xfrm>
            <a:custGeom>
              <a:avLst/>
              <a:gdLst>
                <a:gd name="T0" fmla="*/ 107 w 188"/>
                <a:gd name="T1" fmla="*/ 336 h 351"/>
                <a:gd name="T2" fmla="*/ 179 w 188"/>
                <a:gd name="T3" fmla="*/ 161 h 351"/>
                <a:gd name="T4" fmla="*/ 129 w 188"/>
                <a:gd name="T5" fmla="*/ 20 h 351"/>
                <a:gd name="T6" fmla="*/ 10 w 188"/>
                <a:gd name="T7" fmla="*/ 91 h 351"/>
                <a:gd name="T8" fmla="*/ 61 w 188"/>
                <a:gd name="T9" fmla="*/ 279 h 351"/>
                <a:gd name="T10" fmla="*/ 85 w 188"/>
                <a:gd name="T11" fmla="*/ 260 h 351"/>
                <a:gd name="T12" fmla="*/ 34 w 188"/>
                <a:gd name="T13" fmla="*/ 120 h 351"/>
                <a:gd name="T14" fmla="*/ 51 w 188"/>
                <a:gd name="T15" fmla="*/ 54 h 351"/>
                <a:gd name="T16" fmla="*/ 123 w 188"/>
                <a:gd name="T17" fmla="*/ 51 h 351"/>
                <a:gd name="T18" fmla="*/ 150 w 188"/>
                <a:gd name="T19" fmla="*/ 185 h 351"/>
                <a:gd name="T20" fmla="*/ 90 w 188"/>
                <a:gd name="T21" fmla="*/ 322 h 351"/>
                <a:gd name="T22" fmla="*/ 107 w 188"/>
                <a:gd name="T23" fmla="*/ 336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8" h="351">
                  <a:moveTo>
                    <a:pt x="107" y="336"/>
                  </a:moveTo>
                  <a:cubicBezTo>
                    <a:pt x="146" y="287"/>
                    <a:pt x="168" y="223"/>
                    <a:pt x="179" y="161"/>
                  </a:cubicBezTo>
                  <a:cubicBezTo>
                    <a:pt x="188" y="110"/>
                    <a:pt x="186" y="41"/>
                    <a:pt x="129" y="20"/>
                  </a:cubicBezTo>
                  <a:cubicBezTo>
                    <a:pt x="74" y="0"/>
                    <a:pt x="20" y="36"/>
                    <a:pt x="10" y="91"/>
                  </a:cubicBezTo>
                  <a:cubicBezTo>
                    <a:pt x="0" y="151"/>
                    <a:pt x="26" y="230"/>
                    <a:pt x="61" y="279"/>
                  </a:cubicBezTo>
                  <a:cubicBezTo>
                    <a:pt x="70" y="292"/>
                    <a:pt x="93" y="271"/>
                    <a:pt x="85" y="260"/>
                  </a:cubicBezTo>
                  <a:cubicBezTo>
                    <a:pt x="58" y="222"/>
                    <a:pt x="38" y="166"/>
                    <a:pt x="34" y="120"/>
                  </a:cubicBezTo>
                  <a:cubicBezTo>
                    <a:pt x="32" y="98"/>
                    <a:pt x="34" y="70"/>
                    <a:pt x="51" y="54"/>
                  </a:cubicBezTo>
                  <a:cubicBezTo>
                    <a:pt x="70" y="37"/>
                    <a:pt x="103" y="41"/>
                    <a:pt x="123" y="51"/>
                  </a:cubicBezTo>
                  <a:cubicBezTo>
                    <a:pt x="169" y="71"/>
                    <a:pt x="158" y="146"/>
                    <a:pt x="150" y="185"/>
                  </a:cubicBezTo>
                  <a:cubicBezTo>
                    <a:pt x="140" y="232"/>
                    <a:pt x="121" y="283"/>
                    <a:pt x="90" y="322"/>
                  </a:cubicBezTo>
                  <a:cubicBezTo>
                    <a:pt x="78" y="337"/>
                    <a:pt x="95" y="351"/>
                    <a:pt x="107" y="3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13238" y="4471"/>
              <a:ext cx="2144" cy="580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dirty="0">
                  <a:ln>
                    <a:noFill/>
                    <a:prstDash val="solid"/>
                  </a:ln>
                  <a:solidFill>
                    <a:schemeClr val="bg1"/>
                  </a:solidFill>
                  <a:effectLst/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  <a:sym typeface="+mn-ea"/>
                </a:rPr>
                <a:t>素质目标</a:t>
              </a:r>
              <a:endParaRPr lang="zh-CN" altLang="en-US" dirty="0">
                <a:ln>
                  <a:noFill/>
                  <a:prstDash val="solid"/>
                </a:ln>
                <a:solidFill>
                  <a:schemeClr val="bg1"/>
                </a:solidFill>
                <a:effectLst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endParaRPr>
            </a:p>
          </p:txBody>
        </p:sp>
      </p:grpSp>
      <p:sp>
        <p:nvSpPr>
          <p:cNvPr id="23" name="Title 6"/>
          <p:cNvSpPr txBox="1"/>
          <p:nvPr>
            <p:custDataLst>
              <p:tags r:id="rId1"/>
            </p:custDataLst>
          </p:nvPr>
        </p:nvSpPr>
        <p:spPr>
          <a:xfrm>
            <a:off x="193942" y="58649"/>
            <a:ext cx="1863090" cy="534035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none" lIns="72000" tIns="36195" rIns="72000" bIns="36195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lang="zh-CN" sz="30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学习</a:t>
            </a:r>
            <a:r>
              <a:rPr sz="30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目标</a:t>
            </a:r>
            <a:endParaRPr sz="3000" b="1" spc="388" dirty="0">
              <a:ln w="3175">
                <a:noFill/>
                <a:prstDash val="dash"/>
              </a:ln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11" name="文本框 22"/>
          <p:cNvSpPr txBox="1"/>
          <p:nvPr/>
        </p:nvSpPr>
        <p:spPr>
          <a:xfrm flipH="1">
            <a:off x="852170" y="4000500"/>
            <a:ext cx="2966720" cy="137774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dirty="0"/>
              <a:t>1. </a:t>
            </a:r>
            <a:r>
              <a:rPr lang="zh-CN" altLang="en-US" dirty="0"/>
              <a:t>掌握呼吸系统疾病的临床表现、诊断、治疗</a:t>
            </a:r>
            <a:r>
              <a:rPr dirty="0"/>
              <a:t>。</a:t>
            </a:r>
            <a:endParaRPr dirty="0"/>
          </a:p>
          <a:p>
            <a:pPr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dirty="0"/>
              <a:t>2. </a:t>
            </a:r>
            <a:r>
              <a:rPr lang="zh-CN" altLang="en-US" dirty="0"/>
              <a:t>熟悉常见呼吸系统疾病的病因级发病机制</a:t>
            </a:r>
            <a:r>
              <a:rPr dirty="0"/>
              <a:t>。</a:t>
            </a:r>
            <a:endParaRPr dirty="0"/>
          </a:p>
        </p:txBody>
      </p:sp>
      <p:sp>
        <p:nvSpPr>
          <p:cNvPr id="5" name="文本框 22"/>
          <p:cNvSpPr txBox="1"/>
          <p:nvPr/>
        </p:nvSpPr>
        <p:spPr>
          <a:xfrm flipH="1">
            <a:off x="4954270" y="4088765"/>
            <a:ext cx="2655570" cy="1045351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dirty="0"/>
              <a:t>能够对呼吸系统疾病做出初步诊断、学习呼吸系统疾病的鉴别诊断。</a:t>
            </a:r>
            <a:endParaRPr lang="zh-CN" altLang="en-US" dirty="0"/>
          </a:p>
        </p:txBody>
      </p:sp>
      <p:sp>
        <p:nvSpPr>
          <p:cNvPr id="6" name="文本框 22"/>
          <p:cNvSpPr txBox="1"/>
          <p:nvPr/>
        </p:nvSpPr>
        <p:spPr>
          <a:xfrm flipH="1">
            <a:off x="8314690" y="4088765"/>
            <a:ext cx="2618105" cy="141986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dirty="0"/>
              <a:t>涵养尊重关爱患者的人文情怀，强化团队协作意识，注重实现个人价值与团队效能的统一。</a:t>
            </a:r>
            <a:endParaRPr lang="zh-CN" altLang="en-US" dirty="0"/>
          </a:p>
        </p:txBody>
      </p:sp>
      <p:cxnSp>
        <p:nvCxnSpPr>
          <p:cNvPr id="14" name="直接连接符 13"/>
          <p:cNvCxnSpPr/>
          <p:nvPr/>
        </p:nvCxnSpPr>
        <p:spPr>
          <a:xfrm flipV="1">
            <a:off x="4191635" y="4194810"/>
            <a:ext cx="9525" cy="2097405"/>
          </a:xfrm>
          <a:prstGeom prst="line">
            <a:avLst/>
          </a:prstGeom>
          <a:ln w="28575" cmpd="sng">
            <a:solidFill>
              <a:srgbClr val="ED796F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V="1">
            <a:off x="7957820" y="4194810"/>
            <a:ext cx="9525" cy="2097405"/>
          </a:xfrm>
          <a:prstGeom prst="line">
            <a:avLst/>
          </a:prstGeom>
          <a:ln w="28575" cmpd="sng">
            <a:solidFill>
              <a:srgbClr val="ED796F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ldLvl="0" animBg="1"/>
      <p:bldP spid="11" grpId="0" bldLvl="0" animBg="1"/>
      <p:bldP spid="5" grpId="0" bldLvl="0" animBg="1"/>
      <p:bldP spid="6" grpId="0" bldLvl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50668" y="1171575"/>
            <a:ext cx="11514915" cy="489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v"/>
              <a:defRPr sz="2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30000"/>
              </a:lnSpc>
              <a:buFont typeface="Wingdings" panose="05000000000000000000" pitchFamily="2" charset="2"/>
              <a:buNone/>
            </a:pP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endParaRPr lang="en-US" altLang="zh-CN" sz="3600" dirty="0">
              <a:solidFill>
                <a:srgbClr val="00002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hangingPunct="1">
              <a:lnSpc>
                <a:spcPct val="130000"/>
              </a:lnSpc>
              <a:buFont typeface="Wingdings" panose="05000000000000000000" pitchFamily="2" charset="2"/>
              <a:buNone/>
            </a:pPr>
            <a:r>
              <a:rPr lang="zh-CN" altLang="en-US" dirty="0">
                <a:solidFill>
                  <a:srgbClr val="00002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肺心病常见病因为</a:t>
            </a:r>
            <a:endParaRPr lang="en-US" altLang="zh-CN" dirty="0">
              <a:solidFill>
                <a:srgbClr val="00002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hangingPunct="1">
              <a:lnSpc>
                <a:spcPct val="130000"/>
              </a:lnSpc>
              <a:buFont typeface="Wingdings" panose="05000000000000000000" pitchFamily="2" charset="2"/>
              <a:buNone/>
            </a:pPr>
            <a:r>
              <a:rPr lang="en-US" altLang="zh-CN" dirty="0">
                <a:solidFill>
                  <a:srgbClr val="00002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1.</a:t>
            </a:r>
            <a:r>
              <a:rPr lang="zh-CN" altLang="en-US" dirty="0">
                <a:solidFill>
                  <a:srgbClr val="00002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支气管及肺疾病，其中</a:t>
            </a:r>
            <a:r>
              <a:rPr lang="en-US" altLang="zh-CN" dirty="0">
                <a:solidFill>
                  <a:srgbClr val="8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COPD</a:t>
            </a:r>
            <a:r>
              <a:rPr lang="zh-CN" altLang="en-US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最多见</a:t>
            </a:r>
            <a:r>
              <a:rPr lang="zh-CN" altLang="en-US" dirty="0">
                <a:solidFill>
                  <a:srgbClr val="0000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en-US" dirty="0">
                <a:solidFill>
                  <a:srgbClr val="00002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约占</a:t>
            </a:r>
            <a:r>
              <a:rPr lang="en-US" altLang="zh-CN" dirty="0">
                <a:solidFill>
                  <a:srgbClr val="00002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80%</a:t>
            </a:r>
            <a:r>
              <a:rPr lang="zh-CN" altLang="en-US" dirty="0">
                <a:solidFill>
                  <a:srgbClr val="00002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～</a:t>
            </a:r>
            <a:r>
              <a:rPr lang="en-US" altLang="zh-CN" dirty="0">
                <a:solidFill>
                  <a:srgbClr val="00002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90%</a:t>
            </a:r>
            <a:r>
              <a:rPr lang="zh-CN" altLang="en-US" dirty="0">
                <a:solidFill>
                  <a:srgbClr val="00002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；</a:t>
            </a:r>
            <a:endParaRPr lang="en-US" altLang="zh-CN" dirty="0">
              <a:solidFill>
                <a:srgbClr val="00002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hangingPunct="1">
              <a:lnSpc>
                <a:spcPct val="130000"/>
              </a:lnSpc>
              <a:buFont typeface="Wingdings" panose="05000000000000000000" pitchFamily="2" charset="2"/>
              <a:buNone/>
            </a:pPr>
            <a:r>
              <a:rPr lang="en-US" altLang="zh-CN" dirty="0">
                <a:solidFill>
                  <a:srgbClr val="00002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2.</a:t>
            </a:r>
            <a:r>
              <a:rPr lang="zh-CN" altLang="en-US" dirty="0">
                <a:solidFill>
                  <a:srgbClr val="00002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其次为支气管哮喘、支气管扩张、重症肺结核等；其他如胸廓运动障碍性疾病、肺血管疾病也可引起。</a:t>
            </a:r>
            <a:r>
              <a:rPr lang="zh-CN" altLang="en-US" dirty="0">
                <a:solidFill>
                  <a:srgbClr val="000020"/>
                </a:solidFill>
                <a:ea typeface="宋体" panose="02010600030101010101" pitchFamily="2" charset="-122"/>
              </a:rPr>
              <a:t> </a:t>
            </a:r>
            <a:endParaRPr lang="zh-CN" altLang="en-US" dirty="0">
              <a:solidFill>
                <a:srgbClr val="000020"/>
              </a:solidFill>
              <a:ea typeface="宋体" panose="02010600030101010101" pitchFamily="2" charset="-122"/>
            </a:endParaRPr>
          </a:p>
        </p:txBody>
      </p:sp>
      <p:sp>
        <p:nvSpPr>
          <p:cNvPr id="3" name="Title 6"/>
          <p:cNvSpPr txBox="1"/>
          <p:nvPr>
            <p:custDataLst>
              <p:tags r:id="rId1"/>
            </p:custDataLst>
          </p:nvPr>
        </p:nvSpPr>
        <p:spPr>
          <a:xfrm>
            <a:off x="231407" y="97384"/>
            <a:ext cx="2598385" cy="503984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none" lIns="72000" tIns="36195" rIns="72000" bIns="36195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lang="zh-CN" altLang="en-US"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二</a:t>
            </a:r>
            <a:r>
              <a:rPr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</a:t>
            </a:r>
            <a:r>
              <a:rPr lang="zh-CN" altLang="en-US"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病因机制</a:t>
            </a:r>
            <a:endParaRPr sz="2800" b="1" spc="388" dirty="0">
              <a:ln w="3175">
                <a:noFill/>
                <a:prstDash val="dash"/>
              </a:ln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 bwMode="auto">
          <a:xfrm>
            <a:off x="600272" y="919590"/>
            <a:ext cx="8424863" cy="515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v"/>
              <a:defRPr sz="2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20000"/>
              </a:lnSpc>
              <a:buFont typeface="Wingdings" panose="05000000000000000000" pitchFamily="2" charset="2"/>
              <a:buNone/>
            </a:pPr>
            <a:endParaRPr lang="zh-CN" altLang="en-US">
              <a:solidFill>
                <a:srgbClr val="800000"/>
              </a:solidFill>
              <a:ea typeface="宋体" panose="02010600030101010101" pitchFamily="2" charset="-122"/>
            </a:endParaRPr>
          </a:p>
          <a:p>
            <a:pPr eaLnBrk="1" hangingPunct="1">
              <a:lnSpc>
                <a:spcPct val="120000"/>
              </a:lnSpc>
              <a:buFont typeface="Wingdings" panose="05000000000000000000" pitchFamily="2" charset="2"/>
              <a:buNone/>
            </a:pPr>
            <a:r>
              <a:rPr lang="zh-CN" altLang="en-US">
                <a:solidFill>
                  <a:srgbClr val="000020"/>
                </a:solidFill>
                <a:ea typeface="宋体" panose="02010600030101010101" pitchFamily="2" charset="-122"/>
              </a:rPr>
              <a:t>肺源性心脏病 </a:t>
            </a:r>
            <a:endParaRPr lang="zh-CN" altLang="en-US">
              <a:solidFill>
                <a:srgbClr val="000020"/>
              </a:solidFill>
              <a:ea typeface="宋体" panose="02010600030101010101" pitchFamily="2" charset="-122"/>
            </a:endParaRPr>
          </a:p>
          <a:p>
            <a:pPr eaLnBrk="1" hangingPunct="1">
              <a:lnSpc>
                <a:spcPct val="120000"/>
              </a:lnSpc>
              <a:buFont typeface="Wingdings" panose="05000000000000000000" pitchFamily="2" charset="2"/>
              <a:buNone/>
            </a:pPr>
            <a:r>
              <a:rPr lang="zh-CN" altLang="en-US">
                <a:solidFill>
                  <a:srgbClr val="000020"/>
                </a:solidFill>
                <a:ea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20"/>
                </a:solidFill>
                <a:ea typeface="宋体" panose="02010600030101010101" pitchFamily="2" charset="-122"/>
              </a:rPr>
              <a:t>1</a:t>
            </a:r>
            <a:r>
              <a:rPr lang="zh-CN" altLang="en-US">
                <a:solidFill>
                  <a:srgbClr val="000020"/>
                </a:solidFill>
                <a:ea typeface="宋体" panose="02010600030101010101" pitchFamily="2" charset="-122"/>
              </a:rPr>
              <a:t>）肺、心功能代偿期：</a:t>
            </a:r>
            <a:endParaRPr lang="zh-CN" altLang="en-US">
              <a:solidFill>
                <a:srgbClr val="000020"/>
              </a:solidFill>
              <a:ea typeface="宋体" panose="02010600030101010101" pitchFamily="2" charset="-122"/>
            </a:endParaRPr>
          </a:p>
          <a:p>
            <a:pPr eaLnBrk="1" hangingPunct="1">
              <a:lnSpc>
                <a:spcPct val="120000"/>
              </a:lnSpc>
              <a:buFont typeface="Wingdings" panose="05000000000000000000" pitchFamily="2" charset="2"/>
              <a:buNone/>
            </a:pPr>
            <a:r>
              <a:rPr lang="zh-CN" altLang="en-US">
                <a:solidFill>
                  <a:srgbClr val="000020"/>
                </a:solidFill>
                <a:ea typeface="宋体" panose="02010600030101010101" pitchFamily="2" charset="-122"/>
              </a:rPr>
              <a:t>          主要为慢性支气管炎、阻塞性肺气肿的表现。肺动脉瓣区</a:t>
            </a:r>
            <a:r>
              <a:rPr lang="zh-CN" altLang="en-US" u="sng">
                <a:solidFill>
                  <a:srgbClr val="000020"/>
                </a:solidFill>
                <a:ea typeface="宋体" panose="02010600030101010101" pitchFamily="2" charset="-122"/>
              </a:rPr>
              <a:t>第二心音亢进</a:t>
            </a:r>
            <a:r>
              <a:rPr lang="zh-CN" altLang="en-US">
                <a:solidFill>
                  <a:srgbClr val="000020"/>
                </a:solidFill>
                <a:ea typeface="宋体" panose="02010600030101010101" pitchFamily="2" charset="-122"/>
              </a:rPr>
              <a:t>，提示肺动脉高压，三尖瓣区出现收缩期杂音或剑突下见心尖搏动，提示右心室肥大。</a:t>
            </a:r>
            <a:endParaRPr lang="zh-CN" altLang="en-US">
              <a:solidFill>
                <a:srgbClr val="000020"/>
              </a:solidFill>
              <a:ea typeface="宋体" panose="02010600030101010101" pitchFamily="2" charset="-122"/>
            </a:endParaRPr>
          </a:p>
          <a:p>
            <a:pPr eaLnBrk="1" hangingPunct="1"/>
            <a:endParaRPr lang="zh-CN" altLang="en-US" dirty="0">
              <a:solidFill>
                <a:srgbClr val="000020"/>
              </a:solidFill>
              <a:ea typeface="宋体" panose="02010600030101010101" pitchFamily="2" charset="-122"/>
            </a:endParaRPr>
          </a:p>
        </p:txBody>
      </p:sp>
      <p:sp>
        <p:nvSpPr>
          <p:cNvPr id="3" name="Title 6"/>
          <p:cNvSpPr txBox="1"/>
          <p:nvPr>
            <p:custDataLst>
              <p:tags r:id="rId1"/>
            </p:custDataLst>
          </p:nvPr>
        </p:nvSpPr>
        <p:spPr>
          <a:xfrm>
            <a:off x="231407" y="97384"/>
            <a:ext cx="2598385" cy="503984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none" lIns="72000" tIns="36195" rIns="72000" bIns="36195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lang="zh-CN" altLang="en-US"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三</a:t>
            </a:r>
            <a:r>
              <a:rPr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</a:t>
            </a:r>
            <a:r>
              <a:rPr lang="zh-CN" altLang="en-US"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临床表现</a:t>
            </a:r>
            <a:endParaRPr sz="2800" b="1" spc="388" dirty="0">
              <a:ln w="3175">
                <a:noFill/>
                <a:prstDash val="dash"/>
              </a:ln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 bwMode="auto">
          <a:xfrm>
            <a:off x="152400" y="898525"/>
            <a:ext cx="8839200" cy="532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v"/>
              <a:defRPr sz="2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30000"/>
              </a:lnSpc>
              <a:buFont typeface="Wingdings" panose="05000000000000000000" pitchFamily="2" charset="2"/>
              <a:buNone/>
            </a:pPr>
            <a:endParaRPr lang="zh-CN" altLang="en-US">
              <a:ea typeface="宋体" panose="02010600030101010101" pitchFamily="2" charset="-122"/>
            </a:endParaRPr>
          </a:p>
          <a:p>
            <a:pPr eaLnBrk="1" hangingPunct="1">
              <a:lnSpc>
                <a:spcPct val="130000"/>
              </a:lnSpc>
              <a:buFont typeface="Wingdings" panose="05000000000000000000" pitchFamily="2" charset="2"/>
              <a:buNone/>
            </a:pPr>
            <a:r>
              <a:rPr lang="zh-CN" altLang="en-US">
                <a:solidFill>
                  <a:srgbClr val="000020"/>
                </a:solidFill>
                <a:ea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20"/>
                </a:solidFill>
                <a:ea typeface="宋体" panose="02010600030101010101" pitchFamily="2" charset="-122"/>
              </a:rPr>
              <a:t>2</a:t>
            </a:r>
            <a:r>
              <a:rPr lang="zh-CN" altLang="en-US">
                <a:solidFill>
                  <a:srgbClr val="000020"/>
                </a:solidFill>
                <a:ea typeface="宋体" panose="02010600030101010101" pitchFamily="2" charset="-122"/>
              </a:rPr>
              <a:t>）肺、心功能失代偿期：</a:t>
            </a:r>
            <a:endParaRPr lang="zh-CN" altLang="en-US">
              <a:solidFill>
                <a:srgbClr val="000020"/>
              </a:solidFill>
              <a:ea typeface="宋体" panose="02010600030101010101" pitchFamily="2" charset="-122"/>
            </a:endParaRPr>
          </a:p>
          <a:p>
            <a:pPr eaLnBrk="1" hangingPunct="1">
              <a:lnSpc>
                <a:spcPct val="130000"/>
              </a:lnSpc>
              <a:buFont typeface="Wingdings" panose="05000000000000000000" pitchFamily="2" charset="2"/>
              <a:buNone/>
            </a:pPr>
            <a:r>
              <a:rPr lang="zh-CN" altLang="en-US">
                <a:solidFill>
                  <a:srgbClr val="000020"/>
                </a:solidFill>
                <a:ea typeface="宋体" panose="02010600030101010101" pitchFamily="2" charset="-122"/>
              </a:rPr>
              <a:t>    </a:t>
            </a:r>
            <a:r>
              <a:rPr lang="zh-CN" altLang="en-US" sz="2400">
                <a:solidFill>
                  <a:srgbClr val="000020"/>
                </a:solidFill>
                <a:ea typeface="宋体" panose="02010600030101010101" pitchFamily="2" charset="-122"/>
              </a:rPr>
              <a:t>①呼吸衰竭：呼吸困难，夜间较重，是失代偿期最突出表现，严重时出现肺性脑病。</a:t>
            </a:r>
            <a:endParaRPr lang="zh-CN" altLang="en-US" sz="2400">
              <a:solidFill>
                <a:srgbClr val="000020"/>
              </a:solidFill>
              <a:ea typeface="宋体" panose="02010600030101010101" pitchFamily="2" charset="-122"/>
            </a:endParaRPr>
          </a:p>
          <a:p>
            <a:pPr eaLnBrk="1" hangingPunct="1">
              <a:lnSpc>
                <a:spcPct val="130000"/>
              </a:lnSpc>
              <a:buFont typeface="Wingdings" panose="05000000000000000000" pitchFamily="2" charset="2"/>
              <a:buNone/>
            </a:pPr>
            <a:r>
              <a:rPr lang="zh-CN" altLang="en-US" sz="2400">
                <a:solidFill>
                  <a:srgbClr val="000020"/>
                </a:solidFill>
                <a:ea typeface="宋体" panose="02010600030101010101" pitchFamily="2" charset="-122"/>
              </a:rPr>
              <a:t>    ②心力衰竭：以</a:t>
            </a:r>
            <a:r>
              <a:rPr lang="zh-CN" altLang="en-US" sz="2400">
                <a:solidFill>
                  <a:srgbClr val="FF0000"/>
                </a:solidFill>
                <a:ea typeface="宋体" panose="02010600030101010101" pitchFamily="2" charset="-122"/>
              </a:rPr>
              <a:t>右心衰竭</a:t>
            </a:r>
            <a:r>
              <a:rPr lang="zh-CN" altLang="en-US" sz="2400">
                <a:solidFill>
                  <a:srgbClr val="000020"/>
                </a:solidFill>
                <a:ea typeface="宋体" panose="02010600030101010101" pitchFamily="2" charset="-122"/>
              </a:rPr>
              <a:t>为主（心悸、食欲减退、恶心、腹胀，</a:t>
            </a:r>
            <a:r>
              <a:rPr lang="zh-CN" altLang="en-US" sz="2400">
                <a:solidFill>
                  <a:srgbClr val="FF0000"/>
                </a:solidFill>
                <a:ea typeface="宋体" panose="02010600030101010101" pitchFamily="2" charset="-122"/>
              </a:rPr>
              <a:t>颈静脉怒张，肝颈静脉回流征阳性，下肢水肿</a:t>
            </a:r>
            <a:r>
              <a:rPr lang="zh-CN" altLang="en-US" sz="2400">
                <a:solidFill>
                  <a:srgbClr val="000020"/>
                </a:solidFill>
                <a:ea typeface="宋体" panose="02010600030101010101" pitchFamily="2" charset="-122"/>
              </a:rPr>
              <a:t>。）</a:t>
            </a:r>
            <a:endParaRPr lang="zh-CN" altLang="en-US" sz="2400">
              <a:solidFill>
                <a:srgbClr val="000020"/>
              </a:solidFill>
              <a:ea typeface="宋体" panose="02010600030101010101" pitchFamily="2" charset="-122"/>
            </a:endParaRPr>
          </a:p>
          <a:p>
            <a:pPr eaLnBrk="1" hangingPunct="1">
              <a:lnSpc>
                <a:spcPct val="130000"/>
              </a:lnSpc>
              <a:buFont typeface="Wingdings" panose="05000000000000000000" pitchFamily="2" charset="2"/>
              <a:buNone/>
            </a:pPr>
            <a:r>
              <a:rPr lang="en-US" altLang="zh-CN">
                <a:solidFill>
                  <a:srgbClr val="000020"/>
                </a:solidFill>
                <a:ea typeface="宋体" panose="02010600030101010101" pitchFamily="2" charset="-122"/>
              </a:rPr>
              <a:t> 3</a:t>
            </a:r>
            <a:r>
              <a:rPr lang="zh-CN" altLang="en-US">
                <a:solidFill>
                  <a:srgbClr val="000020"/>
                </a:solidFill>
                <a:ea typeface="宋体" panose="02010600030101010101" pitchFamily="2" charset="-122"/>
              </a:rPr>
              <a:t>．并发症　</a:t>
            </a:r>
            <a:r>
              <a:rPr lang="zh-CN" altLang="en-US" sz="2400">
                <a:solidFill>
                  <a:srgbClr val="000020"/>
                </a:solidFill>
                <a:ea typeface="宋体" panose="02010600030101010101" pitchFamily="2" charset="-122"/>
              </a:rPr>
              <a:t>肺性脑病</a:t>
            </a:r>
            <a:r>
              <a:rPr lang="en-US" altLang="zh-CN" sz="2400">
                <a:solidFill>
                  <a:srgbClr val="000020"/>
                </a:solidFill>
                <a:ea typeface="宋体" panose="02010600030101010101" pitchFamily="2" charset="-122"/>
              </a:rPr>
              <a:t>(</a:t>
            </a:r>
            <a:r>
              <a:rPr lang="zh-CN" altLang="en-US" sz="2400" u="sng">
                <a:solidFill>
                  <a:srgbClr val="FF0000"/>
                </a:solidFill>
                <a:ea typeface="宋体" panose="02010600030101010101" pitchFamily="2" charset="-122"/>
              </a:rPr>
              <a:t>病人死亡的首要原因</a:t>
            </a:r>
            <a:r>
              <a:rPr lang="zh-CN" altLang="en-US" sz="2400">
                <a:solidFill>
                  <a:srgbClr val="000020"/>
                </a:solidFill>
                <a:ea typeface="宋体" panose="02010600030101010101" pitchFamily="2" charset="-122"/>
              </a:rPr>
              <a:t>）、自发性气胸、酸碱失衡及电解质紊乱、心律失常及休克。</a:t>
            </a:r>
            <a:endParaRPr lang="zh-CN" altLang="en-US" sz="2400">
              <a:solidFill>
                <a:srgbClr val="000020"/>
              </a:solidFill>
              <a:ea typeface="宋体" panose="02010600030101010101" pitchFamily="2" charset="-122"/>
            </a:endParaRPr>
          </a:p>
          <a:p>
            <a:pPr eaLnBrk="1" hangingPunct="1">
              <a:lnSpc>
                <a:spcPct val="130000"/>
              </a:lnSpc>
              <a:buFont typeface="Wingdings" panose="05000000000000000000" pitchFamily="2" charset="2"/>
              <a:buNone/>
            </a:pPr>
            <a:endParaRPr lang="zh-CN" altLang="en-US" sz="2400" dirty="0">
              <a:solidFill>
                <a:srgbClr val="000020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 bwMode="auto">
          <a:xfrm>
            <a:off x="323850" y="1341438"/>
            <a:ext cx="11266958" cy="532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v"/>
              <a:defRPr sz="2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15000"/>
              </a:lnSpc>
              <a:buFont typeface="Wingdings" panose="05000000000000000000" pitchFamily="2" charset="2"/>
              <a:buNone/>
            </a:pPr>
            <a:r>
              <a:rPr lang="en-US" altLang="zh-CN" sz="2600" dirty="0">
                <a:solidFill>
                  <a:srgbClr val="000020"/>
                </a:solidFill>
                <a:ea typeface="宋体" panose="02010600030101010101" pitchFamily="2" charset="-122"/>
              </a:rPr>
              <a:t>1</a:t>
            </a:r>
            <a:r>
              <a:rPr lang="zh-CN" altLang="en-US" sz="2600" dirty="0">
                <a:solidFill>
                  <a:srgbClr val="000020"/>
                </a:solidFill>
                <a:ea typeface="宋体" panose="02010600030101010101" pitchFamily="2" charset="-122"/>
              </a:rPr>
              <a:t>．血常规　</a:t>
            </a:r>
            <a:r>
              <a:rPr lang="en-US" altLang="zh-CN" sz="2600" dirty="0">
                <a:solidFill>
                  <a:srgbClr val="000020"/>
                </a:solidFill>
                <a:ea typeface="宋体" panose="02010600030101010101" pitchFamily="2" charset="-122"/>
              </a:rPr>
              <a:t>RBC↑</a:t>
            </a:r>
            <a:r>
              <a:rPr lang="zh-CN" altLang="en-US" sz="2600" dirty="0">
                <a:solidFill>
                  <a:srgbClr val="000020"/>
                </a:solidFill>
                <a:ea typeface="宋体" panose="02010600030101010101" pitchFamily="2" charset="-122"/>
              </a:rPr>
              <a:t>，</a:t>
            </a:r>
            <a:r>
              <a:rPr lang="en-US" altLang="zh-CN" sz="2600" dirty="0">
                <a:solidFill>
                  <a:srgbClr val="000020"/>
                </a:solidFill>
                <a:ea typeface="宋体" panose="02010600030101010101" pitchFamily="2" charset="-122"/>
              </a:rPr>
              <a:t>Hb↑</a:t>
            </a:r>
            <a:r>
              <a:rPr lang="zh-CN" altLang="en-US" sz="2600" dirty="0">
                <a:solidFill>
                  <a:srgbClr val="000020"/>
                </a:solidFill>
                <a:ea typeface="宋体" panose="02010600030101010101" pitchFamily="2" charset="-122"/>
              </a:rPr>
              <a:t>。感染时</a:t>
            </a:r>
            <a:r>
              <a:rPr lang="en-US" altLang="zh-CN" sz="2600" dirty="0">
                <a:solidFill>
                  <a:srgbClr val="000020"/>
                </a:solidFill>
                <a:ea typeface="宋体" panose="02010600030101010101" pitchFamily="2" charset="-122"/>
              </a:rPr>
              <a:t>WBC↑</a:t>
            </a:r>
            <a:r>
              <a:rPr lang="zh-CN" altLang="en-US" sz="2600" dirty="0">
                <a:solidFill>
                  <a:srgbClr val="000020"/>
                </a:solidFill>
                <a:ea typeface="宋体" panose="02010600030101010101" pitchFamily="2" charset="-122"/>
              </a:rPr>
              <a:t>，</a:t>
            </a:r>
            <a:r>
              <a:rPr lang="en-US" altLang="zh-CN" sz="2600" dirty="0">
                <a:solidFill>
                  <a:srgbClr val="000020"/>
                </a:solidFill>
                <a:ea typeface="宋体" panose="02010600030101010101" pitchFamily="2" charset="-122"/>
              </a:rPr>
              <a:t>N↑</a:t>
            </a:r>
            <a:r>
              <a:rPr lang="zh-CN" altLang="en-US" sz="2600" dirty="0">
                <a:solidFill>
                  <a:srgbClr val="000020"/>
                </a:solidFill>
                <a:ea typeface="宋体" panose="02010600030101010101" pitchFamily="2" charset="-122"/>
              </a:rPr>
              <a:t>。</a:t>
            </a:r>
            <a:endParaRPr lang="zh-CN" altLang="en-US" sz="2600" dirty="0">
              <a:solidFill>
                <a:srgbClr val="000020"/>
              </a:solidFill>
              <a:ea typeface="宋体" panose="02010600030101010101" pitchFamily="2" charset="-122"/>
            </a:endParaRPr>
          </a:p>
          <a:p>
            <a:pPr eaLnBrk="1" hangingPunct="1">
              <a:lnSpc>
                <a:spcPct val="115000"/>
              </a:lnSpc>
              <a:buFont typeface="Wingdings" panose="05000000000000000000" pitchFamily="2" charset="2"/>
              <a:buNone/>
            </a:pPr>
            <a:r>
              <a:rPr lang="en-US" altLang="zh-CN" sz="2600" dirty="0">
                <a:solidFill>
                  <a:srgbClr val="000020"/>
                </a:solidFill>
                <a:ea typeface="宋体" panose="02010600030101010101" pitchFamily="2" charset="-122"/>
              </a:rPr>
              <a:t>2</a:t>
            </a:r>
            <a:r>
              <a:rPr lang="zh-CN" altLang="en-US" sz="2600" dirty="0">
                <a:solidFill>
                  <a:srgbClr val="000020"/>
                </a:solidFill>
                <a:ea typeface="宋体" panose="02010600030101010101" pitchFamily="2" charset="-122"/>
              </a:rPr>
              <a:t>．</a:t>
            </a:r>
            <a:r>
              <a:rPr lang="en-US" altLang="zh-CN" sz="2600" dirty="0">
                <a:solidFill>
                  <a:srgbClr val="000020"/>
                </a:solidFill>
                <a:ea typeface="宋体" panose="02010600030101010101" pitchFamily="2" charset="-122"/>
              </a:rPr>
              <a:t>X</a:t>
            </a:r>
            <a:r>
              <a:rPr lang="zh-CN" altLang="en-US" sz="2600" dirty="0">
                <a:solidFill>
                  <a:srgbClr val="000020"/>
                </a:solidFill>
                <a:ea typeface="宋体" panose="02010600030101010101" pitchFamily="2" charset="-122"/>
              </a:rPr>
              <a:t>线检查　肺心病时，除有原发疾病的</a:t>
            </a:r>
            <a:r>
              <a:rPr lang="en-US" altLang="zh-CN" sz="2600" dirty="0">
                <a:solidFill>
                  <a:srgbClr val="000020"/>
                </a:solidFill>
                <a:ea typeface="宋体" panose="02010600030101010101" pitchFamily="2" charset="-122"/>
              </a:rPr>
              <a:t>X</a:t>
            </a:r>
            <a:r>
              <a:rPr lang="zh-CN" altLang="en-US" sz="2600" dirty="0">
                <a:solidFill>
                  <a:srgbClr val="000020"/>
                </a:solidFill>
                <a:ea typeface="宋体" panose="02010600030101010101" pitchFamily="2" charset="-122"/>
              </a:rPr>
              <a:t>线表现外，可见右下肺动脉干扩张，肺动脉段凸出，右心室扩大，心影呈垂直状。</a:t>
            </a:r>
            <a:endParaRPr lang="zh-CN" altLang="en-US" sz="2600" dirty="0">
              <a:solidFill>
                <a:srgbClr val="000020"/>
              </a:solidFill>
              <a:ea typeface="宋体" panose="02010600030101010101" pitchFamily="2" charset="-122"/>
            </a:endParaRPr>
          </a:p>
          <a:p>
            <a:pPr eaLnBrk="1" hangingPunct="1">
              <a:lnSpc>
                <a:spcPct val="115000"/>
              </a:lnSpc>
              <a:buFont typeface="Wingdings" panose="05000000000000000000" pitchFamily="2" charset="2"/>
              <a:buNone/>
            </a:pPr>
            <a:r>
              <a:rPr lang="en-US" altLang="zh-CN" sz="2600" dirty="0">
                <a:solidFill>
                  <a:srgbClr val="000020"/>
                </a:solidFill>
                <a:ea typeface="宋体" panose="02010600030101010101" pitchFamily="2" charset="-122"/>
              </a:rPr>
              <a:t>3</a:t>
            </a:r>
            <a:r>
              <a:rPr lang="zh-CN" altLang="en-US" sz="2600" dirty="0">
                <a:solidFill>
                  <a:srgbClr val="000020"/>
                </a:solidFill>
                <a:ea typeface="宋体" panose="02010600030101010101" pitchFamily="2" charset="-122"/>
              </a:rPr>
              <a:t>．心电图检查　右心室肥大表现、肺型</a:t>
            </a:r>
            <a:r>
              <a:rPr lang="en-US" altLang="zh-CN" sz="4000" dirty="0">
                <a:solidFill>
                  <a:srgbClr val="800000"/>
                </a:solidFill>
                <a:ea typeface="宋体" panose="02010600030101010101" pitchFamily="2" charset="-122"/>
              </a:rPr>
              <a:t>P</a:t>
            </a:r>
            <a:r>
              <a:rPr lang="zh-CN" altLang="en-US" sz="2600" dirty="0">
                <a:solidFill>
                  <a:srgbClr val="000020"/>
                </a:solidFill>
                <a:ea typeface="宋体" panose="02010600030101010101" pitchFamily="2" charset="-122"/>
              </a:rPr>
              <a:t>波。</a:t>
            </a:r>
            <a:endParaRPr lang="zh-CN" altLang="en-US" sz="2600" dirty="0">
              <a:solidFill>
                <a:srgbClr val="000020"/>
              </a:solidFill>
              <a:ea typeface="宋体" panose="02010600030101010101" pitchFamily="2" charset="-122"/>
            </a:endParaRPr>
          </a:p>
          <a:p>
            <a:pPr eaLnBrk="1" hangingPunct="1">
              <a:lnSpc>
                <a:spcPct val="115000"/>
              </a:lnSpc>
              <a:buFont typeface="Wingdings" panose="05000000000000000000" pitchFamily="2" charset="2"/>
              <a:buNone/>
            </a:pPr>
            <a:r>
              <a:rPr lang="en-US" altLang="zh-CN" sz="2600" dirty="0">
                <a:solidFill>
                  <a:srgbClr val="000020"/>
                </a:solidFill>
                <a:ea typeface="宋体" panose="02010600030101010101" pitchFamily="2" charset="-122"/>
              </a:rPr>
              <a:t>4</a:t>
            </a:r>
            <a:r>
              <a:rPr lang="zh-CN" altLang="en-US" sz="2600" dirty="0">
                <a:solidFill>
                  <a:srgbClr val="000020"/>
                </a:solidFill>
                <a:ea typeface="宋体" panose="02010600030101010101" pitchFamily="2" charset="-122"/>
              </a:rPr>
              <a:t>．动脉血气分析　低氧血症、高碳酸血症、酸碱平衡失调等。当</a:t>
            </a:r>
            <a:r>
              <a:rPr lang="en-US" altLang="zh-CN" sz="2600" dirty="0">
                <a:solidFill>
                  <a:srgbClr val="000020"/>
                </a:solidFill>
                <a:ea typeface="宋体" panose="02010600030101010101" pitchFamily="2" charset="-122"/>
              </a:rPr>
              <a:t>PaO</a:t>
            </a:r>
            <a:r>
              <a:rPr lang="en-US" altLang="zh-CN" sz="1800" dirty="0">
                <a:solidFill>
                  <a:srgbClr val="000020"/>
                </a:solidFill>
                <a:ea typeface="宋体" panose="02010600030101010101" pitchFamily="2" charset="-122"/>
              </a:rPr>
              <a:t>2</a:t>
            </a:r>
            <a:r>
              <a:rPr lang="zh-CN" altLang="en-US" sz="2600" dirty="0">
                <a:solidFill>
                  <a:srgbClr val="000020"/>
                </a:solidFill>
                <a:ea typeface="宋体" panose="02010600030101010101" pitchFamily="2" charset="-122"/>
              </a:rPr>
              <a:t>＜</a:t>
            </a:r>
            <a:r>
              <a:rPr lang="en-US" altLang="zh-CN" sz="2600" dirty="0">
                <a:solidFill>
                  <a:srgbClr val="000020"/>
                </a:solidFill>
                <a:ea typeface="宋体" panose="02010600030101010101" pitchFamily="2" charset="-122"/>
              </a:rPr>
              <a:t>60mmHg</a:t>
            </a:r>
            <a:r>
              <a:rPr lang="zh-CN" altLang="en-US" sz="2600" dirty="0">
                <a:solidFill>
                  <a:srgbClr val="000020"/>
                </a:solidFill>
                <a:ea typeface="宋体" panose="02010600030101010101" pitchFamily="2" charset="-122"/>
              </a:rPr>
              <a:t>伴或（不伴）</a:t>
            </a:r>
            <a:r>
              <a:rPr lang="en-US" altLang="zh-CN" sz="2600" dirty="0">
                <a:solidFill>
                  <a:srgbClr val="000020"/>
                </a:solidFill>
                <a:ea typeface="宋体" panose="02010600030101010101" pitchFamily="2" charset="-122"/>
              </a:rPr>
              <a:t>PaCO</a:t>
            </a:r>
            <a:r>
              <a:rPr lang="en-US" altLang="zh-CN" sz="1800" dirty="0">
                <a:solidFill>
                  <a:srgbClr val="000020"/>
                </a:solidFill>
                <a:ea typeface="宋体" panose="02010600030101010101" pitchFamily="2" charset="-122"/>
              </a:rPr>
              <a:t>2</a:t>
            </a:r>
            <a:r>
              <a:rPr lang="zh-CN" altLang="en-US" sz="2600" dirty="0">
                <a:solidFill>
                  <a:srgbClr val="000020"/>
                </a:solidFill>
                <a:ea typeface="宋体" panose="02010600030101010101" pitchFamily="2" charset="-122"/>
              </a:rPr>
              <a:t>＞</a:t>
            </a:r>
            <a:r>
              <a:rPr lang="en-US" altLang="zh-CN" sz="2600" dirty="0">
                <a:solidFill>
                  <a:srgbClr val="000020"/>
                </a:solidFill>
                <a:ea typeface="宋体" panose="02010600030101010101" pitchFamily="2" charset="-122"/>
              </a:rPr>
              <a:t>50mmHg</a:t>
            </a:r>
            <a:r>
              <a:rPr lang="zh-CN" altLang="en-US" sz="2600" dirty="0">
                <a:solidFill>
                  <a:srgbClr val="000020"/>
                </a:solidFill>
                <a:ea typeface="宋体" panose="02010600030101010101" pitchFamily="2" charset="-122"/>
              </a:rPr>
              <a:t>时，提示呼吸衰竭。</a:t>
            </a:r>
            <a:endParaRPr lang="zh-CN" altLang="en-US" sz="2600" dirty="0">
              <a:solidFill>
                <a:srgbClr val="000020"/>
              </a:solidFill>
              <a:ea typeface="宋体" panose="02010600030101010101" pitchFamily="2" charset="-122"/>
            </a:endParaRPr>
          </a:p>
        </p:txBody>
      </p:sp>
      <p:sp>
        <p:nvSpPr>
          <p:cNvPr id="3" name="Title 6"/>
          <p:cNvSpPr txBox="1"/>
          <p:nvPr>
            <p:custDataLst>
              <p:tags r:id="rId1"/>
            </p:custDataLst>
          </p:nvPr>
        </p:nvSpPr>
        <p:spPr>
          <a:xfrm>
            <a:off x="231407" y="97384"/>
            <a:ext cx="2598385" cy="503984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none" lIns="72000" tIns="36195" rIns="72000" bIns="36195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lang="zh-CN" altLang="en-US"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四</a:t>
            </a:r>
            <a:r>
              <a:rPr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</a:t>
            </a:r>
            <a:r>
              <a:rPr lang="zh-CN" altLang="en-US"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辅助检查</a:t>
            </a:r>
            <a:endParaRPr sz="2800" b="1" spc="388" dirty="0">
              <a:ln w="3175">
                <a:noFill/>
                <a:prstDash val="dash"/>
              </a:ln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2"/>
          <p:cNvSpPr txBox="1">
            <a:spLocks noChangeArrowheads="1"/>
          </p:cNvSpPr>
          <p:nvPr/>
        </p:nvSpPr>
        <p:spPr bwMode="auto">
          <a:xfrm>
            <a:off x="476118" y="1371600"/>
            <a:ext cx="10666949" cy="475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v"/>
              <a:defRPr sz="2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zh-CN" altLang="en-US" sz="1800">
                <a:solidFill>
                  <a:srgbClr val="000020"/>
                </a:solidFill>
                <a:ea typeface="宋体" panose="02010600030101010101" pitchFamily="2" charset="-122"/>
              </a:rPr>
              <a:t>根据患者有慢支、肺气肿、其他胸肺疾病病史，并出现肺动脉高压、右心室增大或有心功能不全的征象，可作出评定。</a:t>
            </a:r>
            <a:endParaRPr lang="zh-CN" altLang="en-US" sz="1800" dirty="0">
              <a:solidFill>
                <a:srgbClr val="000020"/>
              </a:solidFill>
              <a:ea typeface="宋体" panose="02010600030101010101" pitchFamily="2" charset="-122"/>
            </a:endParaRPr>
          </a:p>
        </p:txBody>
      </p:sp>
      <p:sp>
        <p:nvSpPr>
          <p:cNvPr id="3" name="Title 6"/>
          <p:cNvSpPr txBox="1"/>
          <p:nvPr>
            <p:custDataLst>
              <p:tags r:id="rId1"/>
            </p:custDataLst>
          </p:nvPr>
        </p:nvSpPr>
        <p:spPr>
          <a:xfrm>
            <a:off x="231407" y="97384"/>
            <a:ext cx="1937885" cy="503984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none" lIns="72000" tIns="36195" rIns="72000" bIns="36195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lang="zh-CN" altLang="en-US"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五</a:t>
            </a:r>
            <a:r>
              <a:rPr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</a:t>
            </a:r>
            <a:r>
              <a:rPr lang="zh-CN" altLang="en-US"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诊 断</a:t>
            </a:r>
            <a:endParaRPr sz="2800" b="1" spc="388" dirty="0">
              <a:ln w="3175">
                <a:noFill/>
                <a:prstDash val="dash"/>
              </a:ln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 bwMode="auto">
          <a:xfrm>
            <a:off x="298450" y="1235075"/>
            <a:ext cx="11405870" cy="650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v"/>
              <a:defRPr sz="2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rgbClr val="3B5AB1"/>
              </a:buClr>
              <a:buSzTx/>
              <a:buFont typeface="Wingdings" panose="05000000000000000000" pitchFamily="2" charset="2"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1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、急性期：控制感染、氧疗、控制心衰及心律失常、抗凝治疗。</a:t>
            </a: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rgbClr val="00002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rgbClr val="3B5AB1"/>
              </a:buClr>
              <a:buSzTx/>
              <a:buFont typeface="Wingdings" panose="05000000000000000000" pitchFamily="2" charset="2"/>
              <a:buNone/>
              <a:defRPr/>
            </a:pP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2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、缓解期：中西结合治疗，增强病人免疫力，避免诱发因素。</a:t>
            </a: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rgbClr val="00002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B5AB1"/>
              </a:buClr>
              <a:buSzTx/>
              <a:buFont typeface="Wingdings" panose="05000000000000000000" pitchFamily="2" charset="2"/>
              <a:buNone/>
              <a:defRPr/>
            </a:pP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rgbClr val="000020"/>
              </a:solidFill>
              <a:effectLst/>
              <a:uLnTx/>
              <a:uFillTx/>
              <a:latin typeface="黑体" panose="02010609060101010101" charset="-122"/>
              <a:ea typeface="黑体" panose="02010609060101010101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20000"/>
              </a:lnSpc>
              <a:spcBef>
                <a:spcPts val="400"/>
              </a:spcBef>
              <a:spcAft>
                <a:spcPct val="0"/>
              </a:spcAft>
              <a:buClr>
                <a:srgbClr val="36A4D0"/>
              </a:buClr>
              <a:buSzPct val="68000"/>
              <a:buFont typeface="Wingdings" panose="05000000000000000000" pitchFamily="2" charset="2"/>
              <a:buNone/>
              <a:defRPr/>
            </a:pPr>
            <a:r>
              <a: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 </a:t>
            </a: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黑体" panose="02010609060101010101" charset="-122"/>
              <a:ea typeface="黑体" panose="02010609060101010101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rgbClr val="36A4D0"/>
              </a:buClr>
              <a:buSzPct val="68000"/>
              <a:buFont typeface="Wingdings 3" panose="05040102010807070707" pitchFamily="18" charset="2"/>
              <a:buChar char=""/>
              <a:defRPr/>
            </a:pPr>
            <a:endParaRPr kumimoji="0" lang="zh-CN" altLang="en-US" sz="2000" b="0" i="0" u="none" strike="noStrike" kern="1200" cap="none" spc="0" normalizeH="0" baseline="0" noProof="0">
              <a:ln>
                <a:noFill/>
              </a:ln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黑体" panose="02010609060101010101" charset="-122"/>
              <a:ea typeface="黑体" panose="02010609060101010101" charset="-122"/>
              <a:cs typeface="+mn-cs"/>
            </a:endParaRPr>
          </a:p>
        </p:txBody>
      </p:sp>
      <p:sp>
        <p:nvSpPr>
          <p:cNvPr id="3" name="Title 6"/>
          <p:cNvSpPr txBox="1"/>
          <p:nvPr>
            <p:custDataLst>
              <p:tags r:id="rId1"/>
            </p:custDataLst>
          </p:nvPr>
        </p:nvSpPr>
        <p:spPr>
          <a:xfrm>
            <a:off x="231407" y="97384"/>
            <a:ext cx="1937885" cy="503984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none" lIns="72000" tIns="36195" rIns="72000" bIns="36195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lang="zh-CN" altLang="en-US"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六</a:t>
            </a:r>
            <a:r>
              <a:rPr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</a:t>
            </a:r>
            <a:r>
              <a:rPr lang="zh-CN" altLang="en-US"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治 疗</a:t>
            </a:r>
            <a:endParaRPr sz="2800" b="1" spc="388" dirty="0">
              <a:ln w="3175">
                <a:noFill/>
                <a:prstDash val="dash"/>
              </a:ln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54839" y="597751"/>
            <a:ext cx="10564260" cy="5543549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132049" y="1822557"/>
            <a:ext cx="7609840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7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任务四</a:t>
            </a:r>
            <a:endParaRPr lang="zh-CN" altLang="en-US" sz="72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  <a:p>
            <a:pPr algn="ctr"/>
            <a:r>
              <a:rPr lang="zh-CN" altLang="en-US" sz="7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肺 炎</a:t>
            </a:r>
            <a:endParaRPr lang="zh-CN" altLang="en-US" sz="72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 bwMode="auto">
          <a:xfrm>
            <a:off x="639760" y="2293936"/>
            <a:ext cx="10648349" cy="4114800"/>
          </a:xfrm>
          <a:prstGeom prst="rect">
            <a:avLst/>
          </a:prstGeom>
          <a:noFill/>
          <a:ln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norm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v"/>
              <a:defRPr sz="2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855" marR="0" lvl="0" indent="0" algn="l" defTabSz="914400" rtl="0" eaLnBrk="1" fontAlgn="auto" latinLnBrk="0" hangingPunct="1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rgbClr val="36A4D0"/>
              </a:buClr>
              <a:buSzPct val="68000"/>
              <a:buFont typeface="Wingdings 3" panose="05040102010807070707"/>
              <a:buNone/>
              <a:defRPr/>
            </a:pPr>
            <a:r>
              <a:rPr kumimoji="0" lang="zh-CN" altLang="en-US" sz="2700" b="0" i="0" u="none" strike="noStrike" kern="1200" cap="none" spc="0" normalizeH="0" baseline="0" noProof="0">
                <a:ln>
                  <a:noFill/>
                </a:ln>
                <a:solidFill>
                  <a:srgbClr val="000057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   </a:t>
            </a: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000057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肺炎</a:t>
            </a:r>
            <a:r>
              <a: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57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是指发生在终末气道、肺泡和肺间质的炎症。可由病原微生物、理化因素、免疫损伤等引起，是呼吸道的常见病和多发病。</a:t>
            </a:r>
            <a:r>
              <a:rPr kumimoji="0" lang="zh-CN" altLang="en-US" sz="2700" b="0" i="0" u="none" strike="noStrike" kern="1200" cap="none" spc="0" normalizeH="0" baseline="0" noProof="0">
                <a:ln>
                  <a:noFill/>
                </a:ln>
                <a:solidFill>
                  <a:srgbClr val="000057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endParaRPr kumimoji="0" lang="zh-CN" altLang="en-US" sz="2700" b="0" i="0" u="none" strike="noStrike" kern="1200" cap="none" spc="0" normalizeH="0" baseline="0" noProof="0" dirty="0">
              <a:ln>
                <a:noFill/>
              </a:ln>
              <a:solidFill>
                <a:srgbClr val="000057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Title 6"/>
          <p:cNvSpPr txBox="1"/>
          <p:nvPr>
            <p:custDataLst>
              <p:tags r:id="rId1"/>
            </p:custDataLst>
          </p:nvPr>
        </p:nvSpPr>
        <p:spPr>
          <a:xfrm>
            <a:off x="231407" y="97384"/>
            <a:ext cx="2095043" cy="503984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none" lIns="72000" tIns="36195" rIns="72000" bIns="36195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lang="zh-CN" altLang="en-US"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一</a:t>
            </a:r>
            <a:r>
              <a:rPr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</a:t>
            </a:r>
            <a:r>
              <a:rPr lang="zh-CN" altLang="en-US"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概  述</a:t>
            </a:r>
            <a:endParaRPr sz="2800" b="1" spc="388" dirty="0">
              <a:ln w="3175">
                <a:noFill/>
                <a:prstDash val="dash"/>
              </a:ln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9"/>
          <p:cNvSpPr txBox="1">
            <a:spLocks noChangeArrowheads="1"/>
          </p:cNvSpPr>
          <p:nvPr/>
        </p:nvSpPr>
        <p:spPr bwMode="auto">
          <a:xfrm>
            <a:off x="4514237" y="146028"/>
            <a:ext cx="2224088" cy="584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zh-CN" altLang="en-US" sz="3200" b="1" dirty="0">
                <a:solidFill>
                  <a:srgbClr val="00002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肺炎的分类</a:t>
            </a:r>
            <a:endParaRPr kumimoji="1" lang="zh-CN" altLang="en-US" sz="3200" b="1" dirty="0">
              <a:solidFill>
                <a:srgbClr val="00002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</a:endParaRPr>
          </a:p>
        </p:txBody>
      </p:sp>
      <p:graphicFrame>
        <p:nvGraphicFramePr>
          <p:cNvPr id="3" name="Group 48"/>
          <p:cNvGraphicFramePr>
            <a:graphicFrameLocks noGrp="1"/>
          </p:cNvGraphicFramePr>
          <p:nvPr/>
        </p:nvGraphicFramePr>
        <p:xfrm>
          <a:off x="2137279" y="1317997"/>
          <a:ext cx="7696200" cy="4419130"/>
        </p:xfrm>
        <a:graphic>
          <a:graphicData uri="http://schemas.openxmlformats.org/drawingml/2006/table">
            <a:tbl>
              <a:tblPr/>
              <a:tblGrid>
                <a:gridCol w="2895600"/>
                <a:gridCol w="2438400"/>
                <a:gridCol w="2362200"/>
              </a:tblGrid>
              <a:tr h="57261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buNone/>
                      </a:pPr>
                      <a:r>
                        <a:rPr kumimoji="1" lang="zh-CN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20"/>
                          </a:solidFill>
                          <a:effectLst/>
                          <a:latin typeface="黑体" panose="02010609060101010101" charset="-122"/>
                          <a:ea typeface="黑体" panose="02010609060101010101" charset="-122"/>
                        </a:rPr>
                        <a:t>  病因分类</a:t>
                      </a:r>
                      <a:endParaRPr kumimoji="1" lang="zh-CN" alt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000020"/>
                        </a:solidFill>
                        <a:effectLst/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buNone/>
                      </a:pPr>
                      <a:r>
                        <a:rPr kumimoji="1" lang="zh-CN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20"/>
                          </a:solidFill>
                          <a:effectLst/>
                          <a:latin typeface="黑体" panose="02010609060101010101" charset="-122"/>
                          <a:ea typeface="黑体" panose="02010609060101010101" charset="-122"/>
                        </a:rPr>
                        <a:t>   解剖学分类</a:t>
                      </a:r>
                      <a:endParaRPr kumimoji="1" lang="zh-CN" altLang="en-US" sz="2000" b="1" i="0" u="none" strike="noStrike" cap="none" normalizeH="0" baseline="0">
                        <a:ln>
                          <a:noFill/>
                        </a:ln>
                        <a:solidFill>
                          <a:srgbClr val="000020"/>
                        </a:solidFill>
                        <a:effectLst/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buNone/>
                      </a:pPr>
                      <a:r>
                        <a:rPr kumimoji="1" lang="zh-CN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20"/>
                          </a:solidFill>
                          <a:effectLst/>
                          <a:latin typeface="黑体" panose="02010609060101010101" charset="-122"/>
                          <a:ea typeface="黑体" panose="02010609060101010101" charset="-122"/>
                        </a:rPr>
                        <a:t>按患病环境分类</a:t>
                      </a:r>
                      <a:endParaRPr kumimoji="1" lang="zh-CN" altLang="en-US" sz="2000" b="1" i="0" u="none" strike="noStrike" cap="none" normalizeH="0" baseline="0">
                        <a:ln>
                          <a:noFill/>
                        </a:ln>
                        <a:solidFill>
                          <a:srgbClr val="000020"/>
                        </a:solidFill>
                        <a:effectLst/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43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buNone/>
                      </a:pPr>
                      <a:r>
                        <a:rPr kumimoji="1" lang="zh-CN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charset="-122"/>
                          <a:ea typeface="黑体" panose="02010609060101010101" charset="-122"/>
                        </a:rPr>
                        <a:t>细菌性肺炎</a:t>
                      </a:r>
                      <a:endParaRPr kumimoji="1" lang="zh-CN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buNone/>
                      </a:pPr>
                      <a:r>
                        <a:rPr kumimoji="1" lang="zh-CN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charset="-122"/>
                          <a:ea typeface="黑体" panose="02010609060101010101" charset="-122"/>
                        </a:rPr>
                        <a:t> 大叶性肺炎 </a:t>
                      </a:r>
                      <a:endParaRPr kumimoji="1" lang="zh-CN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buNone/>
                      </a:pPr>
                      <a:r>
                        <a:rPr kumimoji="1" lang="zh-CN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charset="-122"/>
                          <a:ea typeface="黑体" panose="02010609060101010101" charset="-122"/>
                        </a:rPr>
                        <a:t>社区获得性肺炎</a:t>
                      </a:r>
                      <a:endParaRPr kumimoji="1" lang="en-US" altLang="zh-CN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charset="-122"/>
                        <a:ea typeface="黑体" panose="02010609060101010101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buNone/>
                      </a:pPr>
                      <a:r>
                        <a:rPr kumimoji="1" lang="en-US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黑体" panose="02010609060101010101" charset="-122"/>
                          <a:ea typeface="黑体" panose="02010609060101010101" charset="-122"/>
                        </a:rPr>
                        <a:t>CAP</a:t>
                      </a:r>
                      <a:endParaRPr kumimoji="1" lang="zh-CN" alt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102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buNone/>
                      </a:pPr>
                      <a:r>
                        <a:rPr kumimoji="1" lang="zh-CN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charset="-122"/>
                          <a:ea typeface="黑体" panose="02010609060101010101" charset="-122"/>
                        </a:rPr>
                        <a:t>非典型病原体所致肺炎 </a:t>
                      </a:r>
                      <a:endParaRPr kumimoji="1" lang="zh-CN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buNone/>
                      </a:pPr>
                      <a:r>
                        <a:rPr kumimoji="1" lang="zh-CN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charset="-122"/>
                          <a:ea typeface="黑体" panose="02010609060101010101" charset="-122"/>
                        </a:rPr>
                        <a:t> 小叶性肺炎</a:t>
                      </a:r>
                      <a:endParaRPr kumimoji="1" lang="zh-CN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buNone/>
                      </a:pPr>
                      <a:r>
                        <a:rPr kumimoji="1" lang="zh-CN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charset="-122"/>
                          <a:ea typeface="黑体" panose="02010609060101010101" charset="-122"/>
                        </a:rPr>
                        <a:t>医院获得性肺炎 </a:t>
                      </a:r>
                      <a:endParaRPr kumimoji="1" lang="en-US" altLang="zh-CN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charset="-122"/>
                        <a:ea typeface="黑体" panose="02010609060101010101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buNone/>
                      </a:pPr>
                      <a:r>
                        <a:rPr kumimoji="1" lang="en-US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黑体" panose="02010609060101010101" charset="-122"/>
                          <a:ea typeface="黑体" panose="02010609060101010101" charset="-122"/>
                        </a:rPr>
                        <a:t>HAP</a:t>
                      </a:r>
                      <a:endParaRPr kumimoji="1" lang="zh-CN" alt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102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buNone/>
                      </a:pPr>
                      <a:r>
                        <a:rPr kumimoji="1" lang="zh-CN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charset="-122"/>
                          <a:ea typeface="黑体" panose="02010609060101010101" charset="-122"/>
                        </a:rPr>
                        <a:t>病毒性肺炎 </a:t>
                      </a:r>
                      <a:endParaRPr kumimoji="1" lang="zh-CN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buNone/>
                      </a:pPr>
                      <a:r>
                        <a:rPr kumimoji="1" lang="zh-CN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charset="-122"/>
                          <a:ea typeface="黑体" panose="02010609060101010101" charset="-122"/>
                        </a:rPr>
                        <a:t> 间质性肺炎 </a:t>
                      </a:r>
                      <a:endParaRPr kumimoji="1" lang="zh-CN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buNone/>
                      </a:pPr>
                      <a:endParaRPr kumimoji="1" lang="zh-CN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102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buNone/>
                      </a:pPr>
                      <a:r>
                        <a:rPr kumimoji="1" lang="zh-CN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charset="-122"/>
                          <a:ea typeface="黑体" panose="02010609060101010101" charset="-122"/>
                        </a:rPr>
                        <a:t>真菌性肺炎 </a:t>
                      </a:r>
                      <a:endParaRPr kumimoji="1" lang="zh-CN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buNone/>
                      </a:pPr>
                      <a:endParaRPr kumimoji="1" lang="zh-CN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buNone/>
                      </a:pPr>
                      <a:endParaRPr kumimoji="1" lang="zh-CN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43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buNone/>
                      </a:pPr>
                      <a:r>
                        <a:rPr kumimoji="1" lang="zh-CN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charset="-122"/>
                          <a:ea typeface="黑体" panose="02010609060101010101" charset="-122"/>
                        </a:rPr>
                        <a:t>其他病原体所致肺炎 </a:t>
                      </a:r>
                      <a:endParaRPr kumimoji="1" lang="zh-CN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buNone/>
                      </a:pPr>
                      <a:endParaRPr kumimoji="1" lang="zh-CN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buNone/>
                      </a:pPr>
                      <a:endParaRPr kumimoji="1" lang="zh-CN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102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buNone/>
                      </a:pPr>
                      <a:r>
                        <a:rPr kumimoji="1" lang="zh-CN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charset="-122"/>
                          <a:ea typeface="黑体" panose="02010609060101010101" charset="-122"/>
                        </a:rPr>
                        <a:t>理化因素所致肺炎 </a:t>
                      </a:r>
                      <a:endParaRPr kumimoji="1" lang="zh-CN" alt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buNone/>
                      </a:pPr>
                      <a:endParaRPr kumimoji="1" lang="zh-CN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buNone/>
                      </a:pPr>
                      <a:endParaRPr kumimoji="1" lang="zh-CN" alt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肺炎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65" y="742884"/>
            <a:ext cx="2508250" cy="292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712601" y="1047598"/>
            <a:ext cx="8576496" cy="5264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v"/>
              <a:defRPr sz="2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zh-CN" altLang="en-US">
                <a:solidFill>
                  <a:srgbClr val="FF0000"/>
                </a:solidFill>
                <a:ea typeface="黑体" panose="02010609060101010101" charset="-122"/>
              </a:rPr>
              <a:t>（一）微生物的入侵：</a:t>
            </a:r>
            <a:endParaRPr lang="zh-CN" altLang="en-US">
              <a:solidFill>
                <a:srgbClr val="FF0000"/>
              </a:solidFill>
              <a:ea typeface="黑体" panose="02010609060101010101" charset="-122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zh-CN" altLang="en-US">
                <a:solidFill>
                  <a:srgbClr val="FF0000"/>
                </a:solidFill>
                <a:ea typeface="黑体" panose="02010609060101010101" charset="-122"/>
              </a:rPr>
              <a:t>（二）机体防御能力的下降：</a:t>
            </a:r>
            <a:endParaRPr lang="zh-CN" altLang="en-US">
              <a:solidFill>
                <a:srgbClr val="FF0000"/>
              </a:solidFill>
              <a:ea typeface="黑体" panose="02010609060101010101" charset="-122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zh-CN">
                <a:solidFill>
                  <a:srgbClr val="000020"/>
                </a:solidFill>
                <a:ea typeface="黑体" panose="02010609060101010101" charset="-122"/>
              </a:rPr>
              <a:t>1</a:t>
            </a:r>
            <a:r>
              <a:rPr lang="zh-CN" altLang="en-US">
                <a:solidFill>
                  <a:srgbClr val="000020"/>
                </a:solidFill>
                <a:ea typeface="黑体" panose="02010609060101010101" charset="-122"/>
              </a:rPr>
              <a:t>、吸烟</a:t>
            </a:r>
            <a:endParaRPr lang="zh-CN" altLang="en-US">
              <a:solidFill>
                <a:srgbClr val="000020"/>
              </a:solidFill>
              <a:ea typeface="黑体" panose="02010609060101010101" charset="-122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zh-CN">
                <a:solidFill>
                  <a:srgbClr val="000020"/>
                </a:solidFill>
                <a:ea typeface="黑体" panose="02010609060101010101" charset="-122"/>
              </a:rPr>
              <a:t>2</a:t>
            </a:r>
            <a:r>
              <a:rPr lang="zh-CN" altLang="en-US">
                <a:solidFill>
                  <a:srgbClr val="000020"/>
                </a:solidFill>
                <a:ea typeface="黑体" panose="02010609060101010101" charset="-122"/>
              </a:rPr>
              <a:t>、年老体弱、吞咽和咳嗽反射障碍</a:t>
            </a:r>
            <a:endParaRPr lang="zh-CN" altLang="en-US">
              <a:solidFill>
                <a:srgbClr val="000020"/>
              </a:solidFill>
              <a:ea typeface="黑体" panose="02010609060101010101" charset="-122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zh-CN">
                <a:solidFill>
                  <a:srgbClr val="000020"/>
                </a:solidFill>
                <a:ea typeface="黑体" panose="02010609060101010101" charset="-122"/>
              </a:rPr>
              <a:t>3</a:t>
            </a:r>
            <a:r>
              <a:rPr lang="zh-CN" altLang="en-US">
                <a:solidFill>
                  <a:srgbClr val="000020"/>
                </a:solidFill>
                <a:ea typeface="黑体" panose="02010609060101010101" charset="-122"/>
              </a:rPr>
              <a:t>、慢性或重症病人</a:t>
            </a:r>
            <a:endParaRPr lang="zh-CN" altLang="en-US">
              <a:solidFill>
                <a:srgbClr val="000020"/>
              </a:solidFill>
              <a:ea typeface="黑体" panose="02010609060101010101" charset="-122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zh-CN">
                <a:solidFill>
                  <a:srgbClr val="000020"/>
                </a:solidFill>
                <a:ea typeface="黑体" panose="02010609060101010101" charset="-122"/>
              </a:rPr>
              <a:t>4</a:t>
            </a:r>
            <a:r>
              <a:rPr lang="zh-CN" altLang="en-US">
                <a:solidFill>
                  <a:srgbClr val="000020"/>
                </a:solidFill>
                <a:ea typeface="黑体" panose="02010609060101010101" charset="-122"/>
              </a:rPr>
              <a:t>、长期使用糖皮质激素、免疫抑制</a:t>
            </a:r>
            <a:endParaRPr lang="zh-CN" altLang="en-US">
              <a:solidFill>
                <a:srgbClr val="000020"/>
              </a:solidFill>
              <a:ea typeface="黑体" panose="02010609060101010101" charset="-122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zh-CN" altLang="en-US">
                <a:solidFill>
                  <a:srgbClr val="000020"/>
                </a:solidFill>
                <a:ea typeface="黑体" panose="02010609060101010101" charset="-122"/>
              </a:rPr>
              <a:t>      剂、抗肿瘤药物</a:t>
            </a:r>
            <a:endParaRPr lang="zh-CN" altLang="en-US">
              <a:solidFill>
                <a:srgbClr val="000020"/>
              </a:solidFill>
              <a:ea typeface="黑体" panose="02010609060101010101" charset="-122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zh-CN">
                <a:solidFill>
                  <a:srgbClr val="000020"/>
                </a:solidFill>
                <a:ea typeface="黑体" panose="02010609060101010101" charset="-122"/>
              </a:rPr>
              <a:t>5</a:t>
            </a:r>
            <a:r>
              <a:rPr lang="zh-CN" altLang="en-US">
                <a:solidFill>
                  <a:srgbClr val="000020"/>
                </a:solidFill>
                <a:ea typeface="黑体" panose="02010609060101010101" charset="-122"/>
              </a:rPr>
              <a:t>、接受机械通气或大手术者</a:t>
            </a:r>
            <a:endParaRPr lang="zh-CN" altLang="en-US" dirty="0">
              <a:solidFill>
                <a:srgbClr val="000020"/>
              </a:solidFill>
              <a:ea typeface="黑体" panose="02010609060101010101" charset="-122"/>
            </a:endParaRPr>
          </a:p>
        </p:txBody>
      </p:sp>
      <p:sp>
        <p:nvSpPr>
          <p:cNvPr id="4" name="Title 6"/>
          <p:cNvSpPr txBox="1"/>
          <p:nvPr>
            <p:custDataLst>
              <p:tags r:id="rId2"/>
            </p:custDataLst>
          </p:nvPr>
        </p:nvSpPr>
        <p:spPr>
          <a:xfrm>
            <a:off x="231407" y="97384"/>
            <a:ext cx="2598385" cy="503984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none" lIns="72000" tIns="36195" rIns="72000" bIns="36195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lang="zh-CN" altLang="en-US"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二</a:t>
            </a:r>
            <a:r>
              <a:rPr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</a:t>
            </a:r>
            <a:r>
              <a:rPr lang="zh-CN" altLang="en-US"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病因机制</a:t>
            </a:r>
            <a:endParaRPr sz="2800" b="1" spc="388" dirty="0">
              <a:ln w="3175">
                <a:noFill/>
                <a:prstDash val="dash"/>
              </a:ln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54803" y="228917"/>
            <a:ext cx="10564260" cy="5543549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132049" y="2114550"/>
            <a:ext cx="7609840" cy="2306955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7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任务一</a:t>
            </a:r>
            <a:endParaRPr lang="zh-CN" altLang="en-US" sz="72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  <a:p>
            <a:pPr algn="ctr"/>
            <a:r>
              <a:rPr lang="zh-CN" altLang="en-US" sz="7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急性呼吸道感染 </a:t>
            </a:r>
            <a:endParaRPr lang="zh-CN" altLang="en-US" sz="72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965592" y="-64288"/>
            <a:ext cx="9357360" cy="1595120"/>
          </a:xfrm>
          <a:prstGeom prst="rect">
            <a:avLst/>
          </a:prstGeom>
          <a:noFill/>
          <a:ln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36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457200" algn="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914400" algn="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1371600" algn="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1828800" algn="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srgbClr val="FFFFE7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Arial" panose="020B0604020202020204"/>
                <a:ea typeface="+mj-ea"/>
                <a:cs typeface="+mj-cs"/>
              </a:rPr>
              <a:t>                             </a:t>
            </a: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★</a:t>
            </a: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00002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Arial" panose="020B0604020202020204"/>
                <a:ea typeface="宋体" panose="02010600030101010101" pitchFamily="2" charset="-122"/>
                <a:cs typeface="+mj-cs"/>
              </a:rPr>
              <a:t>肺炎球菌性肺炎</a:t>
            </a:r>
            <a:b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00002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Arial" panose="020B0604020202020204"/>
                <a:ea typeface="宋体" panose="02010600030101010101" pitchFamily="2" charset="-122"/>
                <a:cs typeface="+mj-cs"/>
              </a:rPr>
            </a:b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00002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Arial" panose="020B0604020202020204"/>
                <a:ea typeface="宋体" panose="02010600030101010101" pitchFamily="2" charset="-122"/>
                <a:cs typeface="+mj-cs"/>
              </a:rPr>
              <a:t>一、</a:t>
            </a: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00002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Arial" panose="020B0604020202020204"/>
                <a:ea typeface="+mj-ea"/>
                <a:cs typeface="+mj-cs"/>
              </a:rPr>
              <a:t>概念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00002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Arial" panose="020B0604020202020204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914399" y="1905000"/>
            <a:ext cx="10562897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v"/>
              <a:defRPr sz="2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855" marR="0" lvl="0" indent="0" algn="l" defTabSz="914400" rtl="0" eaLnBrk="1" fontAlgn="base" latinLnBrk="0" hangingPunct="1">
              <a:lnSpc>
                <a:spcPct val="120000"/>
              </a:lnSpc>
              <a:spcBef>
                <a:spcPts val="400"/>
              </a:spcBef>
              <a:spcAft>
                <a:spcPct val="0"/>
              </a:spcAft>
              <a:buClr>
                <a:srgbClr val="36A4D0"/>
              </a:buClr>
              <a:buSzPct val="68000"/>
              <a:buFont typeface="Wingdings 3" panose="05040102010807070707" pitchFamily="18" charset="2"/>
              <a:buNone/>
              <a:defRPr/>
            </a:pPr>
            <a:r>
              <a:rPr kumimoji="0" lang="zh-CN" altLang="en-US" sz="2700" b="0" i="0" u="none" strike="noStrike" kern="1200" cap="none" spc="0" normalizeH="0" baseline="0" noProof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  </a:t>
            </a:r>
            <a:r>
              <a: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2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指由肺炎球菌引起的急性肺实质炎，是最常见的感染性肺炎。病人常为既往健康的青壮年或老年与婴幼儿，男性较多见。</a:t>
            </a:r>
            <a:r>
              <a: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 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黑体" panose="02010609060101010101" charset="-122"/>
              <a:ea typeface="黑体" panose="02010609060101010101" charset="-122"/>
              <a:cs typeface="+mn-cs"/>
            </a:endParaRP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301414" y="1240791"/>
            <a:ext cx="8540042" cy="765174"/>
          </a:xfrm>
          <a:prstGeom prst="rect">
            <a:avLst/>
          </a:prstGeom>
          <a:noFill/>
          <a:ln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normAutofit fontScale="25000" lnSpcReduction="2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36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457200" algn="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914400" algn="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1371600" algn="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1828800" algn="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pPr algn="l" eaLnBrk="1" fontAlgn="auto" hangingPunct="1">
              <a:spcAft>
                <a:spcPts val="0"/>
              </a:spcAft>
              <a:defRPr/>
            </a:pPr>
            <a:br>
              <a:rPr lang="en-US" altLang="zh-CN" sz="5400" dirty="0">
                <a:solidFill>
                  <a:srgbClr val="0000FF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隶书" panose="02010509060101010101" pitchFamily="49" charset="-122"/>
              </a:rPr>
            </a:br>
            <a:r>
              <a:rPr lang="en-US" altLang="zh-CN" sz="12800" dirty="0">
                <a:solidFill>
                  <a:srgbClr val="00002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二</a:t>
            </a:r>
            <a:r>
              <a:rPr lang="zh-CN" altLang="en-US" sz="12800" dirty="0">
                <a:solidFill>
                  <a:srgbClr val="00002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、病因机制</a:t>
            </a:r>
            <a:br>
              <a:rPr lang="en-US" altLang="zh-CN" sz="12800" dirty="0">
                <a:solidFill>
                  <a:srgbClr val="0000FF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隶书" panose="02010509060101010101" pitchFamily="49" charset="-122"/>
              </a:rPr>
            </a:br>
            <a:endParaRPr lang="zh-CN" altLang="en-US" sz="12800" dirty="0">
              <a:solidFill>
                <a:srgbClr val="0000FF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ea typeface="隶书" panose="02010509060101010101" pitchFamily="49" charset="-122"/>
            </a:endParaRPr>
          </a:p>
        </p:txBody>
      </p:sp>
      <p:sp>
        <p:nvSpPr>
          <p:cNvPr id="3" name="Rectangle 3"/>
          <p:cNvSpPr txBox="1"/>
          <p:nvPr/>
        </p:nvSpPr>
        <p:spPr bwMode="auto">
          <a:xfrm>
            <a:off x="890850" y="2005965"/>
            <a:ext cx="8620793" cy="4460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v"/>
              <a:defRPr sz="2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125" marR="0" lvl="0" indent="-255905" algn="l" defTabSz="914400" rtl="0" eaLnBrk="1" fontAlgn="base" latinLnBrk="0" hangingPunct="1">
              <a:lnSpc>
                <a:spcPct val="125000"/>
              </a:lnSpc>
              <a:spcBef>
                <a:spcPts val="400"/>
              </a:spcBef>
              <a:spcAft>
                <a:spcPct val="0"/>
              </a:spcAft>
              <a:buClr>
                <a:srgbClr val="36A4D0"/>
              </a:buClr>
              <a:buSzPct val="68000"/>
              <a:buFont typeface="Wingdings" panose="05000000000000000000" pitchFamily="2" charset="2"/>
              <a:buNone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咽部存在肺炎球菌</a:t>
            </a: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+</a:t>
            </a: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抵抗力降低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黑体" panose="02010609060101010101" charset="-122"/>
              <a:ea typeface="黑体" panose="02010609060101010101" charset="-122"/>
              <a:cs typeface="+mn-cs"/>
            </a:endParaRPr>
          </a:p>
          <a:p>
            <a:pPr marL="365125" marR="0" lvl="0" indent="-255905" algn="l" defTabSz="914400" rtl="0" eaLnBrk="1" fontAlgn="base" latinLnBrk="0" hangingPunct="1">
              <a:lnSpc>
                <a:spcPct val="125000"/>
              </a:lnSpc>
              <a:spcBef>
                <a:spcPts val="400"/>
              </a:spcBef>
              <a:spcAft>
                <a:spcPct val="0"/>
              </a:spcAft>
              <a:buClr>
                <a:srgbClr val="36A4D0"/>
              </a:buClr>
              <a:buSzPct val="68000"/>
              <a:buFont typeface="Wingdings 3" panose="05040102010807070707" pitchFamily="18" charset="2"/>
              <a:buNone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 →细菌进入下呼吸道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黑体" panose="02010609060101010101" charset="-122"/>
              <a:ea typeface="黑体" panose="02010609060101010101" charset="-122"/>
              <a:cs typeface="+mn-cs"/>
            </a:endParaRPr>
          </a:p>
          <a:p>
            <a:pPr marL="365125" marR="0" lvl="0" indent="-255905" algn="l" defTabSz="914400" rtl="0" eaLnBrk="1" fontAlgn="base" latinLnBrk="0" hangingPunct="1">
              <a:lnSpc>
                <a:spcPct val="125000"/>
              </a:lnSpc>
              <a:spcBef>
                <a:spcPts val="400"/>
              </a:spcBef>
              <a:spcAft>
                <a:spcPct val="0"/>
              </a:spcAft>
              <a:buClr>
                <a:srgbClr val="36A4D0"/>
              </a:buClr>
              <a:buSzPct val="68000"/>
              <a:buFont typeface="Wingdings 3" panose="05040102010807070707" pitchFamily="18" charset="2"/>
              <a:buNone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 →分裂、繁殖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黑体" panose="02010609060101010101" charset="-122"/>
              <a:ea typeface="黑体" panose="02010609060101010101" charset="-122"/>
              <a:cs typeface="+mn-cs"/>
            </a:endParaRPr>
          </a:p>
          <a:p>
            <a:pPr marL="365125" marR="0" lvl="0" indent="-255905" algn="l" defTabSz="914400" rtl="0" eaLnBrk="1" fontAlgn="base" latinLnBrk="0" hangingPunct="1">
              <a:lnSpc>
                <a:spcPct val="125000"/>
              </a:lnSpc>
              <a:spcBef>
                <a:spcPts val="400"/>
              </a:spcBef>
              <a:spcAft>
                <a:spcPct val="0"/>
              </a:spcAft>
              <a:buClr>
                <a:srgbClr val="36A4D0"/>
              </a:buClr>
              <a:buSzPct val="68000"/>
              <a:buFont typeface="Wingdings 3" panose="05040102010807070707" pitchFamily="18" charset="2"/>
              <a:buNone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→肺泡充血水肿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黑体" panose="02010609060101010101" charset="-122"/>
              <a:ea typeface="黑体" panose="02010609060101010101" charset="-122"/>
              <a:cs typeface="+mn-cs"/>
            </a:endParaRPr>
          </a:p>
          <a:p>
            <a:pPr marL="365125" marR="0" lvl="0" indent="-255905" algn="l" defTabSz="914400" rtl="0" eaLnBrk="1" fontAlgn="base" latinLnBrk="0" hangingPunct="1">
              <a:lnSpc>
                <a:spcPct val="125000"/>
              </a:lnSpc>
              <a:spcBef>
                <a:spcPts val="400"/>
              </a:spcBef>
              <a:spcAft>
                <a:spcPct val="0"/>
              </a:spcAft>
              <a:buClr>
                <a:srgbClr val="36A4D0"/>
              </a:buClr>
              <a:buSzPct val="68000"/>
              <a:buFont typeface="Wingdings 3" panose="05040102010807070707" pitchFamily="18" charset="2"/>
              <a:buNone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→通过肺泡间孔炎症扩散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黑体" panose="02010609060101010101" charset="-122"/>
              <a:ea typeface="黑体" panose="02010609060101010101" charset="-122"/>
              <a:cs typeface="+mn-cs"/>
            </a:endParaRPr>
          </a:p>
          <a:p>
            <a:pPr marL="365125" marR="0" lvl="0" indent="-255905" algn="l" defTabSz="914400" rtl="0" eaLnBrk="1" fontAlgn="base" latinLnBrk="0" hangingPunct="1">
              <a:lnSpc>
                <a:spcPct val="125000"/>
              </a:lnSpc>
              <a:spcBef>
                <a:spcPts val="400"/>
              </a:spcBef>
              <a:spcAft>
                <a:spcPct val="0"/>
              </a:spcAft>
              <a:buClr>
                <a:srgbClr val="36A4D0"/>
              </a:buClr>
              <a:buSzPct val="68000"/>
              <a:buFont typeface="Wingdings 3" panose="05040102010807070707" pitchFamily="18" charset="2"/>
              <a:buNone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→肺炎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黑体" panose="02010609060101010101" charset="-122"/>
              <a:ea typeface="黑体" panose="02010609060101010101" charset="-122"/>
              <a:cs typeface="+mn-cs"/>
            </a:endParaRPr>
          </a:p>
          <a:p>
            <a:pPr marL="365125" marR="0" lvl="0" indent="-255905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3B5AB1"/>
              </a:buClr>
              <a:buSzTx/>
              <a:buFont typeface="Wingdings" panose="05000000000000000000" pitchFamily="2" charset="2"/>
              <a:buNone/>
              <a:defRPr/>
            </a:pP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000020"/>
              </a:solidFill>
              <a:effectLst/>
              <a:uLnTx/>
              <a:uFillTx/>
              <a:latin typeface="Arial" panose="020B0604020202020204"/>
              <a:ea typeface="黑体" panose="02010609060101010101" charset="-122"/>
              <a:cs typeface="+mn-cs"/>
            </a:endParaRPr>
          </a:p>
        </p:txBody>
      </p:sp>
      <p:pic>
        <p:nvPicPr>
          <p:cNvPr id="4" name="Picture 4" descr="肺炎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7518" y="1159094"/>
            <a:ext cx="2508250" cy="292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210953"/>
          <p:cNvSpPr txBox="1">
            <a:spLocks noChangeArrowheads="1"/>
          </p:cNvSpPr>
          <p:nvPr/>
        </p:nvSpPr>
        <p:spPr bwMode="auto">
          <a:xfrm>
            <a:off x="1447800" y="609600"/>
            <a:ext cx="533400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zh-CN" sz="4000" dirty="0">
                <a:solidFill>
                  <a:srgbClr val="000066"/>
                </a:solidFill>
                <a:ea typeface="宋体" panose="02010600030101010101" pitchFamily="2" charset="-122"/>
              </a:rPr>
              <a:t>             </a:t>
            </a:r>
            <a:r>
              <a:rPr lang="zh-CN" altLang="en-US" sz="3200" b="1" dirty="0">
                <a:solidFill>
                  <a:srgbClr val="000066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三、临床表现</a:t>
            </a:r>
            <a:endParaRPr lang="zh-CN" altLang="en-US" sz="3200" b="1" dirty="0">
              <a:solidFill>
                <a:srgbClr val="000066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143000" y="1316038"/>
            <a:ext cx="7726363" cy="38465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65125" indent="-255905" fontAlgn="base">
              <a:spcBef>
                <a:spcPts val="400"/>
              </a:spcBef>
              <a:spcAft>
                <a:spcPct val="0"/>
              </a:spcAft>
              <a:buClr>
                <a:srgbClr val="36A4D0"/>
              </a:buClr>
              <a:buSzPct val="68000"/>
              <a:defRPr/>
            </a:pPr>
            <a:r>
              <a:rPr lang="zh-CN" altLang="en-US" sz="2800" b="1" dirty="0">
                <a:solidFill>
                  <a:srgbClr val="00002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1.症状</a:t>
            </a:r>
            <a:endParaRPr lang="en-US" altLang="zh-CN" sz="2800" b="1" dirty="0">
              <a:solidFill>
                <a:srgbClr val="00002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65125" indent="-255905" fontAlgn="base">
              <a:spcBef>
                <a:spcPts val="400"/>
              </a:spcBef>
              <a:spcAft>
                <a:spcPct val="0"/>
              </a:spcAft>
              <a:buClr>
                <a:srgbClr val="36A4D0"/>
              </a:buClr>
              <a:buSzPct val="68000"/>
              <a:defRPr/>
            </a:pPr>
            <a:r>
              <a:rPr lang="zh-CN" altLang="en-US" sz="2800" dirty="0">
                <a:solidFill>
                  <a:srgbClr val="00002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 全身症状：寒战、高热</a:t>
            </a:r>
            <a:r>
              <a:rPr lang="zh-CN" altLang="en-US" sz="28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（稽留热）</a:t>
            </a:r>
            <a:r>
              <a:rPr lang="zh-CN" altLang="en-US" sz="2800" dirty="0">
                <a:solidFill>
                  <a:srgbClr val="00002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、恶心、</a:t>
            </a:r>
            <a:endParaRPr lang="en-US" altLang="zh-CN" sz="2800" dirty="0">
              <a:solidFill>
                <a:srgbClr val="00002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65125" indent="-255905" fontAlgn="base">
              <a:spcBef>
                <a:spcPts val="400"/>
              </a:spcBef>
              <a:spcAft>
                <a:spcPct val="0"/>
              </a:spcAft>
              <a:buClr>
                <a:srgbClr val="36A4D0"/>
              </a:buClr>
              <a:buSzPct val="68000"/>
              <a:defRPr/>
            </a:pPr>
            <a:r>
              <a:rPr lang="en-US" altLang="zh-CN" sz="2800" dirty="0">
                <a:solidFill>
                  <a:srgbClr val="00002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           </a:t>
            </a:r>
            <a:r>
              <a:rPr lang="zh-CN" altLang="en-US" sz="2800" dirty="0">
                <a:solidFill>
                  <a:srgbClr val="00002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呕吐、腹胀、腹泻        </a:t>
            </a:r>
            <a:endParaRPr lang="zh-CN" altLang="en-US" sz="2800" dirty="0">
              <a:solidFill>
                <a:srgbClr val="00002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65125" indent="-255905" fontAlgn="base">
              <a:spcBef>
                <a:spcPts val="400"/>
              </a:spcBef>
              <a:spcAft>
                <a:spcPct val="0"/>
              </a:spcAft>
              <a:buClr>
                <a:srgbClr val="36A4D0"/>
              </a:buClr>
              <a:buSzPct val="68000"/>
              <a:defRPr/>
            </a:pPr>
            <a:r>
              <a:rPr lang="zh-CN" altLang="en-US" sz="2800" dirty="0">
                <a:solidFill>
                  <a:srgbClr val="00002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 呼吸道症状：</a:t>
            </a:r>
            <a:endParaRPr lang="zh-CN" altLang="en-US" sz="2800" dirty="0">
              <a:solidFill>
                <a:srgbClr val="00002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65125" indent="-255905" fontAlgn="base">
              <a:spcBef>
                <a:spcPts val="400"/>
              </a:spcBef>
              <a:spcAft>
                <a:spcPct val="0"/>
              </a:spcAft>
              <a:buClr>
                <a:srgbClr val="36A4D0"/>
              </a:buClr>
              <a:buSzPct val="68000"/>
              <a:defRPr/>
            </a:pPr>
            <a:r>
              <a:rPr lang="zh-CN" altLang="en-US" sz="2800" dirty="0">
                <a:solidFill>
                  <a:srgbClr val="00002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 ①咳嗽、咳痰：黏液痰→</a:t>
            </a:r>
            <a:r>
              <a:rPr lang="zh-CN" altLang="en-US" sz="28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铁锈色痰（红色肝样变期）</a:t>
            </a:r>
            <a:r>
              <a:rPr lang="en-US" altLang="zh-CN" sz="28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r>
              <a:rPr lang="zh-CN" altLang="en-US" sz="2800" dirty="0">
                <a:solidFill>
                  <a:srgbClr val="00002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→脓→稀薄痰</a:t>
            </a:r>
            <a:endParaRPr lang="zh-CN" altLang="en-US" sz="2800" dirty="0">
              <a:solidFill>
                <a:srgbClr val="00002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65125" indent="-255905" fontAlgn="base">
              <a:spcBef>
                <a:spcPts val="400"/>
              </a:spcBef>
              <a:spcAft>
                <a:spcPct val="0"/>
              </a:spcAft>
              <a:buClr>
                <a:srgbClr val="36A4D0"/>
              </a:buClr>
              <a:buSzPct val="68000"/>
              <a:defRPr/>
            </a:pPr>
            <a:r>
              <a:rPr lang="zh-CN" altLang="en-US" sz="2800" dirty="0">
                <a:solidFill>
                  <a:srgbClr val="00002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 ②胸痛：深呼吸、咳嗽时加重</a:t>
            </a:r>
            <a:endParaRPr lang="zh-CN" altLang="en-US" sz="2800" dirty="0">
              <a:solidFill>
                <a:srgbClr val="00002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65125" indent="-255905" fontAlgn="base">
              <a:spcBef>
                <a:spcPts val="400"/>
              </a:spcBef>
              <a:spcAft>
                <a:spcPct val="0"/>
              </a:spcAft>
              <a:buClr>
                <a:srgbClr val="36A4D0"/>
              </a:buClr>
              <a:buSzPct val="68000"/>
              <a:defRPr/>
            </a:pPr>
            <a:r>
              <a:rPr lang="zh-CN" altLang="en-US" sz="2800" dirty="0">
                <a:solidFill>
                  <a:srgbClr val="00002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 ③呼吸困难</a:t>
            </a:r>
            <a:endParaRPr lang="zh-CN" altLang="en-US" sz="2800" dirty="0">
              <a:solidFill>
                <a:srgbClr val="00002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211979"/>
          <p:cNvSpPr txBox="1"/>
          <p:nvPr/>
        </p:nvSpPr>
        <p:spPr>
          <a:xfrm>
            <a:off x="1212849" y="1295400"/>
            <a:ext cx="10630208" cy="22955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365760" indent="-255905">
              <a:lnSpc>
                <a:spcPct val="150000"/>
              </a:lnSpc>
              <a:spcBef>
                <a:spcPts val="400"/>
              </a:spcBef>
              <a:buClr>
                <a:srgbClr val="36A4D0"/>
              </a:buClr>
              <a:buSzPct val="68000"/>
              <a:buFont typeface="Wingdings" panose="05000000000000000000" pitchFamily="2" charset="2"/>
              <a:buNone/>
              <a:defRPr/>
            </a:pPr>
            <a:r>
              <a:rPr lang="zh-CN" altLang="en-US" sz="3200" dirty="0">
                <a:solidFill>
                  <a:srgbClr val="000020"/>
                </a:solidFill>
                <a:effectLst>
                  <a:outerShdw blurRad="38100" dist="19050" dir="2700000" algn="tl" rotWithShape="0">
                    <a:srgbClr val="000066">
                      <a:alpha val="40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2.体征：呼吸运动减弱，语颤增强，叩诊浊音</a:t>
            </a:r>
            <a:endParaRPr lang="zh-CN" altLang="en-US" sz="3200" dirty="0">
              <a:solidFill>
                <a:srgbClr val="000020"/>
              </a:solidFill>
              <a:effectLst>
                <a:outerShdw blurRad="38100" dist="19050" dir="2700000" algn="tl" rotWithShape="0">
                  <a:srgbClr val="000066">
                    <a:alpha val="40000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365760" indent="-255905">
              <a:lnSpc>
                <a:spcPct val="150000"/>
              </a:lnSpc>
              <a:spcBef>
                <a:spcPts val="400"/>
              </a:spcBef>
              <a:buClr>
                <a:srgbClr val="36A4D0"/>
              </a:buClr>
              <a:buSzPct val="68000"/>
              <a:buFont typeface="Wingdings" panose="05000000000000000000" pitchFamily="2" charset="2"/>
              <a:buNone/>
              <a:defRPr/>
            </a:pPr>
            <a:r>
              <a:rPr lang="zh-CN" altLang="en-US" sz="3200" dirty="0">
                <a:solidFill>
                  <a:srgbClr val="000020"/>
                </a:solidFill>
                <a:effectLst>
                  <a:outerShdw blurRad="38100" dist="19050" dir="2700000" algn="tl" rotWithShape="0">
                    <a:srgbClr val="000066">
                      <a:alpha val="40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3.并发症：感染性休克、胸膜炎、肺脓</a:t>
            </a:r>
            <a:endParaRPr lang="zh-CN" altLang="en-US" sz="3200" dirty="0">
              <a:solidFill>
                <a:srgbClr val="000020"/>
              </a:solidFill>
              <a:effectLst>
                <a:outerShdw blurRad="38100" dist="19050" dir="2700000" algn="tl" rotWithShape="0">
                  <a:srgbClr val="000066">
                    <a:alpha val="40000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365760" indent="-255905">
              <a:lnSpc>
                <a:spcPct val="150000"/>
              </a:lnSpc>
              <a:spcBef>
                <a:spcPts val="400"/>
              </a:spcBef>
              <a:buClr>
                <a:srgbClr val="36A4D0"/>
              </a:buClr>
              <a:buSzPct val="68000"/>
              <a:buFont typeface="Wingdings" panose="05000000000000000000" pitchFamily="2" charset="2"/>
              <a:buNone/>
              <a:defRPr/>
            </a:pPr>
            <a:r>
              <a:rPr lang="zh-CN" altLang="en-US" sz="3200" dirty="0">
                <a:solidFill>
                  <a:srgbClr val="000020"/>
                </a:solidFill>
                <a:effectLst>
                  <a:outerShdw blurRad="38100" dist="19050" dir="2700000" algn="tl" rotWithShape="0">
                    <a:srgbClr val="000066">
                      <a:alpha val="40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        肿、脓胸</a:t>
            </a:r>
            <a:endParaRPr lang="zh-CN" altLang="en-US" sz="3200" dirty="0">
              <a:solidFill>
                <a:srgbClr val="000020"/>
              </a:solidFill>
              <a:effectLst>
                <a:outerShdw blurRad="38100" dist="19050" dir="2700000" algn="tl" rotWithShape="0">
                  <a:srgbClr val="000066">
                    <a:alpha val="40000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 bwMode="auto">
          <a:xfrm>
            <a:off x="539750" y="333375"/>
            <a:ext cx="11423124" cy="626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v"/>
              <a:defRPr sz="2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125" marR="0" lvl="0" indent="-255905" algn="l" defTabSz="914400" rtl="0" eaLnBrk="1" fontAlgn="base" latinLnBrk="0" hangingPunct="1">
              <a:lnSpc>
                <a:spcPct val="110000"/>
              </a:lnSpc>
              <a:spcBef>
                <a:spcPts val="400"/>
              </a:spcBef>
              <a:spcAft>
                <a:spcPct val="0"/>
              </a:spcAft>
              <a:buClr>
                <a:srgbClr val="36A4D0"/>
              </a:buClr>
              <a:buSzPct val="68000"/>
              <a:buFont typeface="Wingdings" panose="05000000000000000000" pitchFamily="2" charset="2"/>
              <a:buNone/>
              <a:defRPr/>
            </a:pPr>
            <a:endParaRPr kumimoji="0" lang="en-US" altLang="zh-CN" sz="2700" b="0" i="0" u="none" strike="noStrike" kern="1200" cap="none" spc="0" normalizeH="0" baseline="0" noProof="0" dirty="0">
              <a:ln>
                <a:noFill/>
              </a:ln>
              <a:solidFill>
                <a:srgbClr val="FFFFE7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黑体" panose="02010609060101010101" charset="-122"/>
              <a:ea typeface="黑体" panose="02010609060101010101" charset="-122"/>
              <a:cs typeface="+mn-cs"/>
            </a:endParaRPr>
          </a:p>
          <a:p>
            <a:pPr marL="365125" marR="0" lvl="0" indent="-255905" algn="l" defTabSz="914400" rtl="0" eaLnBrk="1" fontAlgn="base" latinLnBrk="0" hangingPunct="1">
              <a:lnSpc>
                <a:spcPct val="110000"/>
              </a:lnSpc>
              <a:spcBef>
                <a:spcPts val="400"/>
              </a:spcBef>
              <a:spcAft>
                <a:spcPct val="0"/>
              </a:spcAft>
              <a:buClr>
                <a:srgbClr val="36A4D0"/>
              </a:buClr>
              <a:buSzPct val="68000"/>
              <a:buFont typeface="Wingdings" panose="05000000000000000000" pitchFamily="2" charset="2"/>
              <a:buNone/>
              <a:defRPr/>
            </a:pPr>
            <a:endParaRPr kumimoji="0" lang="zh-CN" altLang="en-US" sz="2700" b="0" i="0" u="none" strike="noStrike" kern="1200" cap="none" spc="0" normalizeH="0" baseline="0" noProof="0" dirty="0">
              <a:ln>
                <a:noFill/>
              </a:ln>
              <a:solidFill>
                <a:srgbClr val="FFFFE7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黑体" panose="02010609060101010101" charset="-122"/>
              <a:ea typeface="黑体" panose="02010609060101010101" charset="-122"/>
              <a:cs typeface="+mn-cs"/>
            </a:endParaRPr>
          </a:p>
          <a:p>
            <a:pPr marL="365125" marR="0" lvl="0" indent="-255905" algn="l" defTabSz="914400" rtl="0" eaLnBrk="1" fontAlgn="base" latinLnBrk="0" hangingPunct="1">
              <a:lnSpc>
                <a:spcPct val="110000"/>
              </a:lnSpc>
              <a:spcBef>
                <a:spcPts val="400"/>
              </a:spcBef>
              <a:spcAft>
                <a:spcPct val="0"/>
              </a:spcAft>
              <a:buClr>
                <a:srgbClr val="36A4D0"/>
              </a:buClr>
              <a:buSzPct val="68000"/>
              <a:buFont typeface="Wingdings" panose="05000000000000000000" pitchFamily="2" charset="2"/>
              <a:buNone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2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四、辅助检查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00002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365125" marR="0" lvl="0" indent="-255905" algn="l" defTabSz="914400" rtl="0" eaLnBrk="1" fontAlgn="base" latinLnBrk="0" hangingPunct="1">
              <a:lnSpc>
                <a:spcPct val="110000"/>
              </a:lnSpc>
              <a:spcBef>
                <a:spcPts val="400"/>
              </a:spcBef>
              <a:spcAft>
                <a:spcPct val="0"/>
              </a:spcAft>
              <a:buClr>
                <a:srgbClr val="36A4D0"/>
              </a:buClr>
              <a:buSzPct val="68000"/>
              <a:buFont typeface="Wingdings 3" panose="05040102010807070707" pitchFamily="18" charset="2"/>
              <a:buNone/>
              <a:defRPr/>
            </a:pPr>
            <a:r>
              <a:rPr kumimoji="0" lang="zh-CN" altLang="en-US" sz="2700" b="0" i="0" u="none" strike="noStrike" kern="1200" cap="none" spc="0" normalizeH="0" baseline="0" noProof="0" dirty="0">
                <a:ln>
                  <a:noFill/>
                </a:ln>
                <a:solidFill>
                  <a:srgbClr val="00002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2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血常规 ：感染血象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rgbClr val="00002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365125" marR="0" lvl="0" indent="-255905" algn="l" defTabSz="914400" rtl="0" eaLnBrk="1" fontAlgn="base" latinLnBrk="0" hangingPunct="1">
              <a:lnSpc>
                <a:spcPct val="110000"/>
              </a:lnSpc>
              <a:spcBef>
                <a:spcPts val="400"/>
              </a:spcBef>
              <a:spcAft>
                <a:spcPct val="0"/>
              </a:spcAft>
              <a:buClr>
                <a:srgbClr val="36A4D0"/>
              </a:buClr>
              <a:buSzPct val="68000"/>
              <a:buFont typeface="Wingdings 3" panose="05040102010807070707" pitchFamily="18" charset="2"/>
              <a:buNone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2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痰液检查：</a:t>
            </a: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痰培养标本在用抗生素之前采集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365125" marR="0" lvl="0" indent="-255905" algn="l" defTabSz="914400" rtl="0" eaLnBrk="1" fontAlgn="base" latinLnBrk="0" hangingPunct="1">
              <a:lnSpc>
                <a:spcPct val="110000"/>
              </a:lnSpc>
              <a:spcBef>
                <a:spcPts val="400"/>
              </a:spcBef>
              <a:spcAft>
                <a:spcPct val="0"/>
              </a:spcAft>
              <a:buClr>
                <a:srgbClr val="36A4D0"/>
              </a:buClr>
              <a:buSzPct val="68000"/>
              <a:buFont typeface="Wingdings 3" panose="05040102010807070707" pitchFamily="18" charset="2"/>
              <a:buNone/>
              <a:defRPr/>
            </a:pP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srgbClr val="00002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X</a:t>
            </a: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2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线检查：肺炎球菌性肺炎</a:t>
            </a: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srgbClr val="00002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---</a:t>
            </a: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2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大片状致密阴影，</a:t>
            </a:r>
            <a:endParaRPr kumimoji="0" lang="en-US" altLang="zh-CN" sz="2800" b="0" i="0" u="none" strike="noStrike" kern="1200" cap="none" spc="0" normalizeH="0" baseline="0" noProof="0" dirty="0">
              <a:ln>
                <a:noFill/>
              </a:ln>
              <a:solidFill>
                <a:srgbClr val="00002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365125" marR="0" lvl="0" indent="-255905" algn="l" defTabSz="914400" rtl="0" eaLnBrk="1" fontAlgn="base" latinLnBrk="0" hangingPunct="1">
              <a:lnSpc>
                <a:spcPct val="110000"/>
              </a:lnSpc>
              <a:spcBef>
                <a:spcPts val="400"/>
              </a:spcBef>
              <a:spcAft>
                <a:spcPct val="0"/>
              </a:spcAft>
              <a:buClr>
                <a:srgbClr val="36A4D0"/>
              </a:buClr>
              <a:buSzPct val="68000"/>
              <a:buFont typeface="Wingdings 3" panose="05040102010807070707" pitchFamily="18" charset="2"/>
              <a:buNone/>
              <a:defRPr/>
            </a:pP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srgbClr val="00002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                        </a:t>
            </a: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2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密度均匀            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rgbClr val="00002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2"/>
          <p:cNvSpPr txBox="1">
            <a:spLocks noChangeArrowheads="1"/>
          </p:cNvSpPr>
          <p:nvPr/>
        </p:nvSpPr>
        <p:spPr bwMode="auto">
          <a:xfrm>
            <a:off x="933609" y="1181100"/>
            <a:ext cx="10799909" cy="475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v"/>
              <a:defRPr sz="2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dirty="0">
                <a:solidFill>
                  <a:srgbClr val="000020"/>
                </a:solidFill>
                <a:ea typeface="宋体" panose="02010600030101010101" pitchFamily="2" charset="-122"/>
              </a:rPr>
              <a:t>根据高热、寒战、胸痛、鼻唇疱疹也肺实变体征。结合胸部X线检查，可作出初步诊断。病原菌检测是本病确诊的主要依据。</a:t>
            </a:r>
            <a:endParaRPr lang="zh-CN" altLang="en-US" dirty="0">
              <a:solidFill>
                <a:srgbClr val="000020"/>
              </a:solidFill>
              <a:ea typeface="宋体" panose="02010600030101010101" pitchFamily="2" charset="-122"/>
            </a:endParaRPr>
          </a:p>
        </p:txBody>
      </p:sp>
      <p:sp>
        <p:nvSpPr>
          <p:cNvPr id="3" name="标题 66561"/>
          <p:cNvSpPr>
            <a:spLocks noGrp="1" noChangeArrowheads="1"/>
          </p:cNvSpPr>
          <p:nvPr/>
        </p:nvSpPr>
        <p:spPr bwMode="auto">
          <a:xfrm>
            <a:off x="4134010" y="0"/>
            <a:ext cx="2952750" cy="912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dirty="0">
                <a:solidFill>
                  <a:srgbClr val="000020"/>
                </a:solidFill>
                <a:ea typeface="宋体" panose="02010600030101010101" pitchFamily="2" charset="-122"/>
              </a:rPr>
              <a:t>五、诊   断</a:t>
            </a:r>
            <a:endParaRPr lang="zh-CN" altLang="en-US" sz="3200" b="1" dirty="0">
              <a:solidFill>
                <a:srgbClr val="000020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 bwMode="auto">
          <a:xfrm>
            <a:off x="1020749" y="874925"/>
            <a:ext cx="10974027" cy="650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v"/>
              <a:defRPr sz="2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125" marR="0" lvl="0" indent="-255905" algn="l" defTabSz="914400" rtl="0" eaLnBrk="1" fontAlgn="base" latinLnBrk="0" hangingPunct="1">
              <a:lnSpc>
                <a:spcPct val="115000"/>
              </a:lnSpc>
              <a:spcBef>
                <a:spcPts val="400"/>
              </a:spcBef>
              <a:spcAft>
                <a:spcPct val="0"/>
              </a:spcAft>
              <a:buClr>
                <a:srgbClr val="36A4D0"/>
              </a:buClr>
              <a:buSzPct val="68000"/>
              <a:buFont typeface="Wingdings" panose="05000000000000000000" pitchFamily="2" charset="2"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  1.抗菌药物治疗：肺炎球菌性肺炎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首选青霉素，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疗程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14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天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 </a:t>
            </a:r>
            <a:endParaRPr kumimoji="0" lang="en-US" altLang="zh-CN" sz="2400" b="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黑体" panose="02010609060101010101" charset="-122"/>
              <a:ea typeface="黑体" panose="02010609060101010101" charset="-122"/>
              <a:cs typeface="+mn-cs"/>
            </a:endParaRPr>
          </a:p>
          <a:p>
            <a:pPr marL="365125" marR="0" lvl="0" indent="-255905" algn="l" defTabSz="914400" rtl="0" eaLnBrk="1" fontAlgn="base" latinLnBrk="0" hangingPunct="1">
              <a:lnSpc>
                <a:spcPct val="115000"/>
              </a:lnSpc>
              <a:spcBef>
                <a:spcPts val="400"/>
              </a:spcBef>
              <a:spcAft>
                <a:spcPct val="0"/>
              </a:spcAft>
              <a:buClr>
                <a:srgbClr val="36A4D0"/>
              </a:buClr>
              <a:buSzPct val="68000"/>
              <a:buFont typeface="Wingdings" panose="05000000000000000000" pitchFamily="2" charset="2"/>
              <a:buNone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                  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支原体肺炎，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99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首先红霉素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FF9966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黑体" panose="02010609060101010101" charset="-122"/>
              <a:ea typeface="黑体" panose="02010609060101010101" charset="-122"/>
              <a:cs typeface="+mn-cs"/>
            </a:endParaRPr>
          </a:p>
          <a:p>
            <a:pPr marL="365125" marR="0" lvl="0" indent="-255905" algn="l" defTabSz="914400" rtl="0" eaLnBrk="1" fontAlgn="base" latinLnBrk="0" hangingPunct="1">
              <a:lnSpc>
                <a:spcPct val="115000"/>
              </a:lnSpc>
              <a:spcBef>
                <a:spcPts val="400"/>
              </a:spcBef>
              <a:spcAft>
                <a:spcPct val="0"/>
              </a:spcAft>
              <a:buClr>
                <a:srgbClr val="36A4D0"/>
              </a:buClr>
              <a:buSzPct val="68000"/>
              <a:buFont typeface="Wingdings" panose="05000000000000000000" pitchFamily="2" charset="2"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                 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G-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肺炎（克雷伯杆菌肺炎，氨基糖 </a:t>
            </a:r>
            <a:endParaRPr kumimoji="0" lang="en-US" altLang="zh-CN" sz="2400" b="0" i="0" u="none" strike="noStrike" kern="1200" cap="none" spc="0" normalizeH="0" baseline="0" noProof="0" dirty="0">
              <a:ln>
                <a:noFill/>
              </a:ln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黑体" panose="02010609060101010101" charset="-122"/>
              <a:ea typeface="黑体" panose="02010609060101010101" charset="-122"/>
              <a:cs typeface="+mn-cs"/>
            </a:endParaRPr>
          </a:p>
          <a:p>
            <a:pPr marL="365125" marR="0" lvl="0" indent="-255905" algn="l" defTabSz="914400" rtl="0" eaLnBrk="1" fontAlgn="base" latinLnBrk="0" hangingPunct="1">
              <a:lnSpc>
                <a:spcPct val="115000"/>
              </a:lnSpc>
              <a:spcBef>
                <a:spcPts val="400"/>
              </a:spcBef>
              <a:spcAft>
                <a:spcPct val="0"/>
              </a:spcAft>
              <a:buClr>
                <a:srgbClr val="36A4D0"/>
              </a:buClr>
              <a:buSzPct val="68000"/>
              <a:buFont typeface="Wingdings" panose="05000000000000000000" pitchFamily="2" charset="2"/>
              <a:buNone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                         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苷类抗生素联合二代、三         </a:t>
            </a:r>
            <a:endParaRPr kumimoji="0" lang="en-US" altLang="zh-CN" sz="2400" b="0" i="0" u="none" strike="noStrike" kern="1200" cap="none" spc="0" normalizeH="0" baseline="0" noProof="0" dirty="0">
              <a:ln>
                <a:noFill/>
              </a:ln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黑体" panose="02010609060101010101" charset="-122"/>
              <a:ea typeface="黑体" panose="02010609060101010101" charset="-122"/>
              <a:cs typeface="+mn-cs"/>
            </a:endParaRPr>
          </a:p>
          <a:p>
            <a:pPr marL="365125" marR="0" lvl="0" indent="-255905" algn="l" defTabSz="914400" rtl="0" eaLnBrk="1" fontAlgn="base" latinLnBrk="0" hangingPunct="1">
              <a:lnSpc>
                <a:spcPct val="115000"/>
              </a:lnSpc>
              <a:spcBef>
                <a:spcPts val="400"/>
              </a:spcBef>
              <a:spcAft>
                <a:spcPct val="0"/>
              </a:spcAft>
              <a:buClr>
                <a:srgbClr val="36A4D0"/>
              </a:buClr>
              <a:buSzPct val="68000"/>
              <a:buFont typeface="Wingdings 3" panose="05040102010807070707" pitchFamily="18" charset="2"/>
              <a:buNone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                         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代头孢治疗；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流感嗜血杆菌肺</a:t>
            </a:r>
            <a:endParaRPr kumimoji="0" lang="en-US" altLang="zh-CN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黑体" panose="02010609060101010101" charset="-122"/>
              <a:ea typeface="黑体" panose="02010609060101010101" charset="-122"/>
              <a:cs typeface="+mn-cs"/>
            </a:endParaRPr>
          </a:p>
          <a:p>
            <a:pPr marL="365125" marR="0" lvl="0" indent="-255905" algn="l" defTabSz="914400" rtl="0" eaLnBrk="1" fontAlgn="base" latinLnBrk="0" hangingPunct="1">
              <a:lnSpc>
                <a:spcPct val="115000"/>
              </a:lnSpc>
              <a:spcBef>
                <a:spcPts val="400"/>
              </a:spcBef>
              <a:spcAft>
                <a:spcPct val="0"/>
              </a:spcAft>
              <a:buClr>
                <a:srgbClr val="36A4D0"/>
              </a:buClr>
              <a:buSzPct val="68000"/>
              <a:buFont typeface="Wingdings 3" panose="05040102010807070707" pitchFamily="18" charset="2"/>
              <a:buNone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                         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炎首选氨苄西林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）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 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黑体" panose="02010609060101010101" charset="-122"/>
              <a:ea typeface="黑体" panose="02010609060101010101" charset="-122"/>
              <a:cs typeface="+mn-cs"/>
            </a:endParaRPr>
          </a:p>
          <a:p>
            <a:pPr marL="365125" marR="0" lvl="0" indent="-255905" algn="l" defTabSz="914400" rtl="0" eaLnBrk="1" fontAlgn="base" latinLnBrk="0" hangingPunct="1">
              <a:lnSpc>
                <a:spcPct val="115000"/>
              </a:lnSpc>
              <a:spcBef>
                <a:spcPts val="400"/>
              </a:spcBef>
              <a:spcAft>
                <a:spcPct val="0"/>
              </a:spcAft>
              <a:buClr>
                <a:srgbClr val="36A4D0"/>
              </a:buClr>
              <a:buSzPct val="68000"/>
              <a:buFont typeface="Wingdings" panose="05000000000000000000" pitchFamily="2" charset="2"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  2.对症治疗：降温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黑体" panose="02010609060101010101" charset="-122"/>
              <a:ea typeface="黑体" panose="02010609060101010101" charset="-122"/>
              <a:cs typeface="+mn-cs"/>
            </a:endParaRPr>
          </a:p>
          <a:p>
            <a:pPr marL="365125" marR="0" lvl="0" indent="-255905" algn="l" defTabSz="914400" rtl="0" eaLnBrk="1" fontAlgn="base" latinLnBrk="0" hangingPunct="1">
              <a:lnSpc>
                <a:spcPct val="115000"/>
              </a:lnSpc>
              <a:spcBef>
                <a:spcPts val="400"/>
              </a:spcBef>
              <a:spcAft>
                <a:spcPct val="0"/>
              </a:spcAft>
              <a:buClr>
                <a:srgbClr val="36A4D0"/>
              </a:buClr>
              <a:buSzPct val="68000"/>
              <a:buFont typeface="Wingdings" panose="05000000000000000000" pitchFamily="2" charset="2"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              祛痰或镇咳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黑体" panose="02010609060101010101" charset="-122"/>
              <a:ea typeface="黑体" panose="02010609060101010101" charset="-122"/>
              <a:cs typeface="+mn-cs"/>
            </a:endParaRPr>
          </a:p>
          <a:p>
            <a:pPr marL="365125" marR="0" lvl="0" indent="-255905" algn="l" defTabSz="914400" rtl="0" eaLnBrk="1" fontAlgn="base" latinLnBrk="0" hangingPunct="1">
              <a:lnSpc>
                <a:spcPct val="115000"/>
              </a:lnSpc>
              <a:spcBef>
                <a:spcPts val="400"/>
              </a:spcBef>
              <a:spcAft>
                <a:spcPct val="0"/>
              </a:spcAft>
              <a:buClr>
                <a:srgbClr val="36A4D0"/>
              </a:buClr>
              <a:buSzPct val="68000"/>
              <a:buFont typeface="Wingdings" panose="05000000000000000000" pitchFamily="2" charset="2"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              吸氧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黑体" panose="02010609060101010101" charset="-122"/>
              <a:ea typeface="黑体" panose="02010609060101010101" charset="-122"/>
              <a:cs typeface="+mn-cs"/>
            </a:endParaRPr>
          </a:p>
          <a:p>
            <a:pPr marL="365125" marR="0" lvl="0" indent="-255905" algn="l" defTabSz="914400" rtl="0" eaLnBrk="1" fontAlgn="base" latinLnBrk="0" hangingPunct="1">
              <a:lnSpc>
                <a:spcPct val="115000"/>
              </a:lnSpc>
              <a:spcBef>
                <a:spcPts val="400"/>
              </a:spcBef>
              <a:spcAft>
                <a:spcPct val="0"/>
              </a:spcAft>
              <a:buClr>
                <a:srgbClr val="36A4D0"/>
              </a:buClr>
              <a:buSzPct val="68000"/>
              <a:buFont typeface="Wingdings" panose="05000000000000000000" pitchFamily="2" charset="2"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              监测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黑体" panose="02010609060101010101" charset="-122"/>
              <a:ea typeface="黑体" panose="02010609060101010101" charset="-122"/>
              <a:cs typeface="+mn-cs"/>
            </a:endParaRPr>
          </a:p>
        </p:txBody>
      </p:sp>
      <p:sp>
        <p:nvSpPr>
          <p:cNvPr id="3" name="标题 67585"/>
          <p:cNvSpPr>
            <a:spLocks noGrp="1" noChangeArrowheads="1"/>
          </p:cNvSpPr>
          <p:nvPr/>
        </p:nvSpPr>
        <p:spPr bwMode="auto">
          <a:xfrm>
            <a:off x="4368731" y="-63287"/>
            <a:ext cx="2824162" cy="938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4000" b="1">
                <a:solidFill>
                  <a:srgbClr val="000020"/>
                </a:solidFill>
                <a:ea typeface="宋体" panose="02010600030101010101" pitchFamily="2" charset="-122"/>
              </a:rPr>
              <a:t>六、治 疗</a:t>
            </a:r>
            <a:endParaRPr lang="zh-CN" altLang="en-US" sz="4000" b="1">
              <a:solidFill>
                <a:srgbClr val="000020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54803" y="228917"/>
            <a:ext cx="10564260" cy="5543549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132049" y="2114550"/>
            <a:ext cx="7609840" cy="2306955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7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任务五</a:t>
            </a:r>
            <a:endParaRPr lang="zh-CN" altLang="en-US" sz="72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  <a:p>
            <a:pPr algn="ctr"/>
            <a:r>
              <a:rPr lang="zh-CN" altLang="en-US" sz="7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原发性支气管肺癌 </a:t>
            </a:r>
            <a:endParaRPr lang="zh-CN" altLang="en-US" sz="72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剪去对角 3"/>
          <p:cNvSpPr/>
          <p:nvPr>
            <p:custDataLst>
              <p:tags r:id="rId1"/>
            </p:custDataLst>
          </p:nvPr>
        </p:nvSpPr>
        <p:spPr>
          <a:xfrm>
            <a:off x="323215" y="1076325"/>
            <a:ext cx="11208385" cy="4897120"/>
          </a:xfrm>
          <a:prstGeom prst="snip2DiagRect">
            <a:avLst>
              <a:gd name="adj1" fmla="val 0"/>
              <a:gd name="adj2" fmla="val 4623"/>
            </a:avLst>
          </a:prstGeom>
          <a:noFill/>
          <a:ln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2000">
              <a:solidFill>
                <a:srgbClr val="FFFFFF"/>
              </a:solidFill>
              <a:latin typeface="隶书" panose="02010509060101010101" pitchFamily="49" charset="-122"/>
              <a:ea typeface="隶书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67055" y="1256665"/>
            <a:ext cx="10720070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609600" algn="just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　</a:t>
            </a:r>
            <a:r>
              <a:rPr sz="2400" dirty="0">
                <a:latin typeface="微软雅黑" panose="020B0503020204020204" charset="-122"/>
                <a:ea typeface="微软雅黑" panose="020B0503020204020204" charset="-122"/>
              </a:rPr>
              <a:t>患者，男，60岁，吸烟30余年。近半年来患者消瘦明显，且有刺激性呛咳，痰液中偶带血丝，入院前经抗感染治疗10日无效果，遂来院就诊。入院查体：T 38℃</a:t>
            </a:r>
            <a:r>
              <a:rPr lang="zh-CN" sz="2400" dirty="0">
                <a:latin typeface="微软雅黑" panose="020B0503020204020204" charset="-122"/>
                <a:ea typeface="微软雅黑" panose="020B0503020204020204" charset="-122"/>
              </a:rPr>
              <a:t>，</a:t>
            </a:r>
            <a:r>
              <a:rPr sz="2400" dirty="0">
                <a:latin typeface="微软雅黑" panose="020B0503020204020204" charset="-122"/>
                <a:ea typeface="微软雅黑" panose="020B0503020204020204" charset="-122"/>
              </a:rPr>
              <a:t>P70次/分种</a:t>
            </a:r>
            <a:r>
              <a:rPr lang="zh-CN" sz="2400" dirty="0">
                <a:latin typeface="微软雅黑" panose="020B0503020204020204" charset="-122"/>
                <a:ea typeface="微软雅黑" panose="020B0503020204020204" charset="-122"/>
              </a:rPr>
              <a:t>，</a:t>
            </a:r>
            <a:r>
              <a:rPr sz="2400" dirty="0">
                <a:latin typeface="微软雅黑" panose="020B0503020204020204" charset="-122"/>
                <a:ea typeface="微软雅黑" panose="020B0503020204020204" charset="-122"/>
              </a:rPr>
              <a:t>R 20次/</a:t>
            </a:r>
            <a:r>
              <a:rPr lang="zh-CN" sz="2400" dirty="0">
                <a:latin typeface="微软雅黑" panose="020B0503020204020204" charset="-122"/>
                <a:ea typeface="微软雅黑" panose="020B0503020204020204" charset="-122"/>
              </a:rPr>
              <a:t>分钟，</a:t>
            </a:r>
            <a:r>
              <a:rPr sz="2400" dirty="0">
                <a:latin typeface="微软雅黑" panose="020B0503020204020204" charset="-122"/>
                <a:ea typeface="微软雅黑" panose="020B0503020204020204" charset="-122"/>
              </a:rPr>
              <a:t>BP120/75mmHg。X线提示：左上肺可见不规则肿块阴影。</a:t>
            </a:r>
            <a:endParaRPr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 idx="4294967295"/>
          </p:nvPr>
        </p:nvSpPr>
        <p:spPr>
          <a:xfrm>
            <a:off x="-168275" y="0"/>
            <a:ext cx="2834005" cy="672465"/>
          </a:xfrm>
        </p:spPr>
        <p:txBody>
          <a:bodyPr>
            <a:normAutofit fontScale="90000"/>
          </a:bodyPr>
          <a:p>
            <a:pPr lvl="0" algn="ctr"/>
            <a:br>
              <a:rPr lang="en-US" altLang="zh-CN" sz="4000" kern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楷体_GB2312" panose="02010609030101010101" pitchFamily="49" charset="-122"/>
                <a:ea typeface="楷体_GB2312" panose="02010609030101010101" pitchFamily="49" charset="-122"/>
              </a:rPr>
            </a:br>
            <a:r>
              <a:rPr lang="zh-CN" sz="3000" b="1" spc="388" dirty="0" smtClean="0">
                <a:ln w="3175">
                  <a:noFill/>
                  <a:prstDash val="dash"/>
                </a:ln>
                <a:solidFill>
                  <a:schemeClr val="bg1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情景导入</a:t>
            </a:r>
            <a:br>
              <a:rPr lang="zh-CN" sz="3000" b="1" spc="388" dirty="0" smtClean="0">
                <a:ln w="3175">
                  <a:noFill/>
                  <a:prstDash val="dash"/>
                </a:ln>
                <a:solidFill>
                  <a:schemeClr val="bg1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</a:br>
            <a:endParaRPr lang="zh-CN" altLang="en-US" sz="4000" dirty="0" smtClean="0">
              <a:solidFill>
                <a:srgbClr val="FF0000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73735" y="4313555"/>
            <a:ext cx="8605520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>
              <a:lnSpc>
                <a:spcPct val="150000"/>
              </a:lnSpc>
            </a:pPr>
            <a:r>
              <a:rPr sz="2400" dirty="0">
                <a:latin typeface="微软雅黑" panose="020B0503020204020204" charset="-122"/>
                <a:ea typeface="微软雅黑" panose="020B0503020204020204" charset="-122"/>
              </a:rPr>
              <a:t>1.为明确诊断下一步需要进行哪些检查?</a:t>
            </a:r>
            <a:endParaRPr sz="2400" dirty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sz="2400" dirty="0">
                <a:latin typeface="微软雅黑" panose="020B0503020204020204" charset="-122"/>
                <a:ea typeface="微软雅黑" panose="020B0503020204020204" charset="-122"/>
              </a:rPr>
              <a:t>2.该患者的治疗要点是什么?</a:t>
            </a:r>
            <a:endParaRPr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0" name="图片 9" descr="问号"/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9680000">
            <a:off x="11036300" y="819150"/>
            <a:ext cx="914400" cy="9144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randomBar dir="vert"/>
      </p:transition>
    </mc:Choice>
    <mc:Fallback>
      <p:transition spd="slow">
        <p:randomBar dir="vert"/>
      </p:transition>
    </mc:Fallback>
  </mc:AlternateContent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剪去对角 3"/>
          <p:cNvSpPr/>
          <p:nvPr>
            <p:custDataLst>
              <p:tags r:id="rId1"/>
            </p:custDataLst>
          </p:nvPr>
        </p:nvSpPr>
        <p:spPr>
          <a:xfrm>
            <a:off x="661194" y="1715770"/>
            <a:ext cx="10870565" cy="4257675"/>
          </a:xfrm>
          <a:prstGeom prst="snip2DiagRect">
            <a:avLst>
              <a:gd name="adj1" fmla="val 0"/>
              <a:gd name="adj2" fmla="val 4623"/>
            </a:avLst>
          </a:prstGeom>
          <a:noFill/>
          <a:ln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隶书" panose="02010509060101010101" pitchFamily="49" charset="-122"/>
              <a:ea typeface="隶书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23" name="Title 6"/>
          <p:cNvSpPr txBox="1"/>
          <p:nvPr>
            <p:custDataLst>
              <p:tags r:id="rId2"/>
            </p:custDataLst>
          </p:nvPr>
        </p:nvSpPr>
        <p:spPr>
          <a:xfrm>
            <a:off x="772427" y="91034"/>
            <a:ext cx="952500" cy="502920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none" lIns="72000" tIns="36195" rIns="72000" bIns="36195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lang="zh-CN" altLang="en-US" sz="2800" b="1" spc="388" dirty="0" smtClean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定义</a:t>
            </a:r>
            <a:endParaRPr lang="zh-CN" altLang="en-US" sz="2800" b="1" spc="388" dirty="0" smtClean="0">
              <a:ln w="3175">
                <a:noFill/>
                <a:prstDash val="dash"/>
              </a:ln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06780" y="1875790"/>
            <a:ext cx="10311765" cy="40982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marL="285750" indent="-285750">
              <a:lnSpc>
                <a:spcPct val="150000"/>
              </a:lnSpc>
              <a:buFont typeface="Wingdings" panose="05000000000000000000" charset="0"/>
              <a:buChar char="l"/>
            </a:pPr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原发性支气管肺癌简称肺癌(lung cancer),是全世界发病率和病死率最高的恶性肿瘤。</a:t>
            </a:r>
            <a:endParaRPr lang="zh-CN" altLang="en-US" sz="28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charset="0"/>
              <a:buChar char="l"/>
            </a:pPr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我国是世界上肺癌患者最多的国家。</a:t>
            </a:r>
            <a:r>
              <a:rPr lang="zh-CN" altLang="en-US" sz="2800" b="1">
                <a:solidFill>
                  <a:srgbClr val="FF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肺癌发病率为肿瘤的首位</a:t>
            </a:r>
            <a:r>
              <a:rPr lang="zh-CN" altLang="en-US" sz="2800" b="1"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，且由于早期诊断不足致使预后差。</a:t>
            </a:r>
            <a:endParaRPr lang="zh-CN" altLang="en-US" sz="28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charset="0"/>
              <a:buChar char="l"/>
            </a:pPr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肺癌为起源于支气管黏膜或腺体的恶性肿瘤。</a:t>
            </a:r>
            <a:endParaRPr lang="zh-CN" altLang="en-US" sz="28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randomBar dir="vert"/>
      </p:transition>
    </mc:Choice>
    <mc:Fallback>
      <p:transition spd="slow">
        <p:randomBar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剪去对角 3"/>
          <p:cNvSpPr/>
          <p:nvPr>
            <p:custDataLst>
              <p:tags r:id="rId1"/>
            </p:custDataLst>
          </p:nvPr>
        </p:nvSpPr>
        <p:spPr>
          <a:xfrm>
            <a:off x="661194" y="1715770"/>
            <a:ext cx="10870565" cy="4257675"/>
          </a:xfrm>
          <a:prstGeom prst="snip2DiagRect">
            <a:avLst>
              <a:gd name="adj1" fmla="val 0"/>
              <a:gd name="adj2" fmla="val 4623"/>
            </a:avLst>
          </a:prstGeom>
          <a:noFill/>
          <a:ln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隶书" panose="02010509060101010101" pitchFamily="49" charset="-122"/>
              <a:ea typeface="隶书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519420" y="1952625"/>
            <a:ext cx="5799455" cy="418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06400" algn="just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　</a:t>
            </a:r>
            <a:endParaRPr lang="zh-CN" altLang="en-US" sz="16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550" y="2391410"/>
            <a:ext cx="4291965" cy="2592705"/>
          </a:xfrm>
          <a:prstGeom prst="rect">
            <a:avLst/>
          </a:prstGeom>
        </p:spPr>
      </p:pic>
      <p:grpSp>
        <p:nvGrpSpPr>
          <p:cNvPr id="3" name="组合 61475"/>
          <p:cNvGrpSpPr/>
          <p:nvPr/>
        </p:nvGrpSpPr>
        <p:grpSpPr bwMode="auto">
          <a:xfrm>
            <a:off x="4982954" y="2200319"/>
            <a:ext cx="5410200" cy="665162"/>
            <a:chOff x="1248" y="1371"/>
            <a:chExt cx="3408" cy="419"/>
          </a:xfrm>
        </p:grpSpPr>
        <p:grpSp>
          <p:nvGrpSpPr>
            <p:cNvPr id="6" name="组合 61447"/>
            <p:cNvGrpSpPr/>
            <p:nvPr/>
          </p:nvGrpSpPr>
          <p:grpSpPr bwMode="auto">
            <a:xfrm>
              <a:off x="1248" y="1371"/>
              <a:ext cx="480" cy="419"/>
              <a:chOff x="1110" y="2656"/>
              <a:chExt cx="1549" cy="1351"/>
            </a:xfrm>
          </p:grpSpPr>
          <p:sp>
            <p:nvSpPr>
              <p:cNvPr id="10" name="六边形 61448"/>
              <p:cNvSpPr>
                <a:spLocks noChangeArrowheads="1"/>
              </p:cNvSpPr>
              <p:nvPr/>
            </p:nvSpPr>
            <p:spPr bwMode="auto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zh-CN" altLang="en-US">
                  <a:ea typeface="宋体" panose="02010600030101010101" pitchFamily="2" charset="-122"/>
                </a:endParaRPr>
              </a:p>
            </p:txBody>
          </p:sp>
          <p:sp>
            <p:nvSpPr>
              <p:cNvPr id="11" name="六边形 61449"/>
              <p:cNvSpPr>
                <a:spLocks noChangeArrowheads="1"/>
              </p:cNvSpPr>
              <p:nvPr/>
            </p:nvSpPr>
            <p:spPr bwMode="auto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0">
                    <a:srgbClr val="E6E6E6"/>
                  </a:gs>
                  <a:gs pos="66000">
                    <a:srgbClr val="7D8496"/>
                  </a:gs>
                  <a:gs pos="73500">
                    <a:srgbClr val="E6E6E6"/>
                  </a:gs>
                  <a:gs pos="92500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zh-CN" altLang="en-US">
                  <a:ea typeface="宋体" panose="02010600030101010101" pitchFamily="2" charset="-122"/>
                </a:endParaRPr>
              </a:p>
            </p:txBody>
          </p:sp>
          <p:sp>
            <p:nvSpPr>
              <p:cNvPr id="12" name="六边形 61450"/>
              <p:cNvSpPr>
                <a:spLocks noChangeArrowheads="1"/>
              </p:cNvSpPr>
              <p:nvPr/>
            </p:nvSpPr>
            <p:spPr bwMode="auto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rgbClr val="1B2A52"/>
                  </a:gs>
                  <a:gs pos="100000">
                    <a:schemeClr val="hlink"/>
                  </a:gs>
                </a:gsLst>
                <a:lin ang="2700000" scaled="1"/>
              </a:gradFill>
              <a:ln w="9525">
                <a:solidFill>
                  <a:schemeClr val="bg1"/>
                </a:solidFill>
                <a:miter lim="800000"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zh-CN" altLang="en-US"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7" name="直接连接符 61455"/>
            <p:cNvSpPr>
              <a:spLocks noChangeShapeType="1"/>
            </p:cNvSpPr>
            <p:nvPr/>
          </p:nvSpPr>
          <p:spPr bwMode="auto">
            <a:xfrm>
              <a:off x="1632" y="1755"/>
              <a:ext cx="3024" cy="0"/>
            </a:xfrm>
            <a:prstGeom prst="line">
              <a:avLst/>
            </a:prstGeom>
            <a:noFill/>
            <a:ln w="25400">
              <a:solidFill>
                <a:schemeClr val="folHlink"/>
              </a:solidFill>
              <a:prstDash val="sysDot"/>
              <a:rou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" name="文本框 61456"/>
            <p:cNvSpPr txBox="1">
              <a:spLocks noChangeArrowheads="1"/>
            </p:cNvSpPr>
            <p:nvPr/>
          </p:nvSpPr>
          <p:spPr bwMode="auto">
            <a:xfrm>
              <a:off x="2256" y="1419"/>
              <a:ext cx="1651" cy="2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zh-CN" altLang="en-US" sz="2400">
                  <a:ea typeface="宋体" panose="02010600030101010101" pitchFamily="2" charset="-122"/>
                </a:rPr>
                <a:t>急性上呼吸道感染</a:t>
              </a:r>
              <a:endParaRPr lang="zh-CN" altLang="en-US" sz="2400">
                <a:ea typeface="宋体" panose="02010600030101010101" pitchFamily="2" charset="-122"/>
              </a:endParaRPr>
            </a:p>
          </p:txBody>
        </p:sp>
        <p:sp>
          <p:nvSpPr>
            <p:cNvPr id="9" name="文本框 61457"/>
            <p:cNvSpPr txBox="1">
              <a:spLocks noChangeArrowheads="1"/>
            </p:cNvSpPr>
            <p:nvPr/>
          </p:nvSpPr>
          <p:spPr bwMode="auto">
            <a:xfrm>
              <a:off x="1372" y="1433"/>
              <a:ext cx="22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n-US" altLang="zh-CN" sz="2400" b="1">
                  <a:solidFill>
                    <a:schemeClr val="bg1"/>
                  </a:solidFill>
                  <a:ea typeface="宋体" panose="02010600030101010101" pitchFamily="2" charset="-122"/>
                </a:rPr>
                <a:t>1</a:t>
              </a:r>
              <a:endParaRPr lang="en-US" altLang="zh-CN" sz="2400" b="1">
                <a:solidFill>
                  <a:schemeClr val="bg1"/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13" name="组合 61476"/>
          <p:cNvGrpSpPr/>
          <p:nvPr/>
        </p:nvGrpSpPr>
        <p:grpSpPr bwMode="auto">
          <a:xfrm>
            <a:off x="5027228" y="3485560"/>
            <a:ext cx="5410200" cy="665163"/>
            <a:chOff x="1248" y="1947"/>
            <a:chExt cx="3408" cy="419"/>
          </a:xfrm>
        </p:grpSpPr>
        <p:grpSp>
          <p:nvGrpSpPr>
            <p:cNvPr id="14" name="组合 61451"/>
            <p:cNvGrpSpPr/>
            <p:nvPr/>
          </p:nvGrpSpPr>
          <p:grpSpPr bwMode="auto">
            <a:xfrm>
              <a:off x="1248" y="1947"/>
              <a:ext cx="480" cy="419"/>
              <a:chOff x="3174" y="2656"/>
              <a:chExt cx="1549" cy="1351"/>
            </a:xfrm>
          </p:grpSpPr>
          <p:sp>
            <p:nvSpPr>
              <p:cNvPr id="18" name="六边形 61452"/>
              <p:cNvSpPr>
                <a:spLocks noChangeArrowheads="1"/>
              </p:cNvSpPr>
              <p:nvPr/>
            </p:nvSpPr>
            <p:spPr bwMode="auto">
              <a:xfrm>
                <a:off x="3187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zh-CN" altLang="en-US">
                  <a:ea typeface="宋体" panose="02010600030101010101" pitchFamily="2" charset="-122"/>
                </a:endParaRPr>
              </a:p>
            </p:txBody>
          </p:sp>
          <p:sp>
            <p:nvSpPr>
              <p:cNvPr id="19" name="六边形 61453"/>
              <p:cNvSpPr>
                <a:spLocks noChangeArrowheads="1"/>
              </p:cNvSpPr>
              <p:nvPr/>
            </p:nvSpPr>
            <p:spPr bwMode="auto">
              <a:xfrm>
                <a:off x="3174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0">
                    <a:srgbClr val="E6E6E6"/>
                  </a:gs>
                  <a:gs pos="66000">
                    <a:srgbClr val="7D8496"/>
                  </a:gs>
                  <a:gs pos="73500">
                    <a:srgbClr val="E6E6E6"/>
                  </a:gs>
                  <a:gs pos="92500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zh-CN" altLang="en-US">
                  <a:ea typeface="宋体" panose="02010600030101010101" pitchFamily="2" charset="-122"/>
                </a:endParaRPr>
              </a:p>
            </p:txBody>
          </p:sp>
          <p:sp>
            <p:nvSpPr>
              <p:cNvPr id="20" name="六边形 61454"/>
              <p:cNvSpPr>
                <a:spLocks noChangeArrowheads="1"/>
              </p:cNvSpPr>
              <p:nvPr/>
            </p:nvSpPr>
            <p:spPr bwMode="auto">
              <a:xfrm>
                <a:off x="3264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rgbClr val="194C60"/>
                  </a:gs>
                  <a:gs pos="100000">
                    <a:schemeClr val="accent1"/>
                  </a:gs>
                </a:gsLst>
                <a:lin ang="2700000" scaled="1"/>
              </a:gradFill>
              <a:ln w="9525">
                <a:solidFill>
                  <a:schemeClr val="bg1"/>
                </a:solidFill>
                <a:miter lim="800000"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zh-CN" altLang="en-US"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15" name="直接连接符 61458"/>
            <p:cNvSpPr>
              <a:spLocks noChangeShapeType="1"/>
            </p:cNvSpPr>
            <p:nvPr/>
          </p:nvSpPr>
          <p:spPr bwMode="auto">
            <a:xfrm>
              <a:off x="1632" y="2331"/>
              <a:ext cx="3024" cy="0"/>
            </a:xfrm>
            <a:prstGeom prst="line">
              <a:avLst/>
            </a:prstGeom>
            <a:noFill/>
            <a:ln w="25400">
              <a:solidFill>
                <a:schemeClr val="folHlink"/>
              </a:solidFill>
              <a:prstDash val="sysDot"/>
              <a:rou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" name="文本框 61459"/>
            <p:cNvSpPr txBox="1">
              <a:spLocks noChangeArrowheads="1"/>
            </p:cNvSpPr>
            <p:nvPr/>
          </p:nvSpPr>
          <p:spPr bwMode="auto">
            <a:xfrm>
              <a:off x="2256" y="1995"/>
              <a:ext cx="1779" cy="2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zh-CN" altLang="en-US" sz="2400" dirty="0">
                  <a:ea typeface="宋体" panose="02010600030101010101" pitchFamily="2" charset="-122"/>
                </a:rPr>
                <a:t>急性气管</a:t>
              </a:r>
              <a:r>
                <a:rPr lang="en-US" altLang="zh-CN" sz="2400" dirty="0">
                  <a:ea typeface="宋体" panose="02010600030101010101" pitchFamily="2" charset="-122"/>
                </a:rPr>
                <a:t>--</a:t>
              </a:r>
              <a:r>
                <a:rPr lang="zh-CN" altLang="en-US" sz="2400" dirty="0">
                  <a:ea typeface="宋体" panose="02010600030101010101" pitchFamily="2" charset="-122"/>
                </a:rPr>
                <a:t>支气管炎</a:t>
              </a:r>
              <a:endParaRPr lang="zh-CN" altLang="en-US" sz="2400" dirty="0">
                <a:ea typeface="宋体" panose="02010600030101010101" pitchFamily="2" charset="-122"/>
              </a:endParaRPr>
            </a:p>
          </p:txBody>
        </p:sp>
        <p:sp>
          <p:nvSpPr>
            <p:cNvPr id="17" name="文本框 61460"/>
            <p:cNvSpPr txBox="1">
              <a:spLocks noChangeArrowheads="1"/>
            </p:cNvSpPr>
            <p:nvPr/>
          </p:nvSpPr>
          <p:spPr bwMode="auto">
            <a:xfrm>
              <a:off x="1372" y="2009"/>
              <a:ext cx="22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n-US" altLang="zh-CN" sz="2400" b="1">
                  <a:solidFill>
                    <a:schemeClr val="bg1"/>
                  </a:solidFill>
                  <a:ea typeface="宋体" panose="02010600030101010101" pitchFamily="2" charset="-122"/>
                </a:rPr>
                <a:t>2</a:t>
              </a:r>
              <a:endParaRPr lang="en-US" altLang="zh-CN" sz="2400" b="1">
                <a:solidFill>
                  <a:schemeClr val="bg1"/>
                </a:solidFill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 spd="slow">
    <p:randomBar dir="vert"/>
  </p:transition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6"/>
          <p:cNvSpPr txBox="1"/>
          <p:nvPr>
            <p:custDataLst>
              <p:tags r:id="rId1"/>
            </p:custDataLst>
          </p:nvPr>
        </p:nvSpPr>
        <p:spPr>
          <a:xfrm>
            <a:off x="231407" y="97384"/>
            <a:ext cx="3783965" cy="502920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none" lIns="72000" tIns="36195" rIns="72000" bIns="36195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lang="zh-CN" altLang="en-US" sz="2800" b="1" spc="388" dirty="0" smtClean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一</a:t>
            </a:r>
            <a:r>
              <a:rPr sz="2800" b="1" spc="388" dirty="0" smtClean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</a:t>
            </a:r>
            <a:r>
              <a:rPr lang="zh-CN" altLang="en-US" sz="2800" b="1" spc="388" dirty="0" smtClean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病因与发病机制</a:t>
            </a:r>
            <a:endParaRPr lang="zh-CN" altLang="en-US" sz="2800" b="1" spc="388" dirty="0" smtClean="0">
              <a:ln w="3175">
                <a:noFill/>
                <a:prstDash val="dash"/>
              </a:ln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75782" name="文本占位符 29741"/>
          <p:cNvSpPr>
            <a:spLocks noGrp="1"/>
          </p:cNvSpPr>
          <p:nvPr>
            <p:ph idx="1"/>
          </p:nvPr>
        </p:nvSpPr>
        <p:spPr>
          <a:xfrm>
            <a:off x="231140" y="932180"/>
            <a:ext cx="11960860" cy="5534025"/>
          </a:xfrm>
        </p:spPr>
        <p:txBody>
          <a:bodyPr vert="horz" wrap="square" lIns="91440" tIns="45720" rIns="91440" bIns="45720" anchor="t" anchorCtr="0">
            <a:noAutofit/>
          </a:bodyPr>
          <a:p>
            <a:pPr marL="0" indent="0" eaLnBrk="1" hangingPunct="1">
              <a:lnSpc>
                <a:spcPct val="150000"/>
              </a:lnSpc>
              <a:spcBef>
                <a:spcPts val="25"/>
              </a:spcBef>
              <a:buClrTx/>
              <a:buFont typeface="Arial" panose="020B0604020202020204" pitchFamily="34" charset="0"/>
              <a:buNone/>
            </a:pPr>
            <a:r>
              <a:rPr lang="en-US" altLang="zh-CN" sz="1900" b="0" dirty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1.</a:t>
            </a:r>
            <a:r>
              <a:rPr lang="zh-CN" altLang="en-US" sz="1900" b="0" dirty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吸烟 </a:t>
            </a:r>
            <a:endParaRPr lang="zh-CN" altLang="en-US" sz="1900" b="0" dirty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  <a:p>
            <a:pPr marL="0" indent="0" eaLnBrk="1" hangingPunct="1">
              <a:lnSpc>
                <a:spcPct val="150000"/>
              </a:lnSpc>
              <a:spcBef>
                <a:spcPts val="25"/>
              </a:spcBef>
              <a:buClrTx/>
              <a:buFont typeface="Arial" panose="020B0604020202020204" pitchFamily="34" charset="0"/>
              <a:buChar char="•"/>
            </a:pPr>
            <a:r>
              <a:rPr lang="zh-CN" altLang="en-US" sz="1900" b="0" dirty="0">
                <a:solidFill>
                  <a:srgbClr val="00002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吸烟是肺癌发生率和死亡率进行性增加的首要原因。</a:t>
            </a:r>
            <a:endParaRPr lang="zh-CN" altLang="en-US" sz="1900" b="0" dirty="0">
              <a:solidFill>
                <a:srgbClr val="00002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  <a:p>
            <a:pPr marL="0" indent="0" eaLnBrk="1" hangingPunct="1">
              <a:lnSpc>
                <a:spcPct val="150000"/>
              </a:lnSpc>
              <a:spcBef>
                <a:spcPts val="25"/>
              </a:spcBef>
              <a:buClrTx/>
              <a:buFont typeface="Arial" panose="020B0604020202020204" pitchFamily="34" charset="0"/>
              <a:buChar char="•"/>
            </a:pPr>
            <a:r>
              <a:rPr lang="zh-CN" altLang="en-US" sz="1900" b="0" dirty="0">
                <a:solidFill>
                  <a:srgbClr val="00002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烟雾中的苯并芘、尼古丁和亚硝胺等均有致癌作用，尤其易致鳞状上皮细胞癌和未分化小细胞癌的发生。</a:t>
            </a:r>
            <a:endParaRPr lang="zh-CN" altLang="en-US" sz="1900" b="0" dirty="0">
              <a:solidFill>
                <a:srgbClr val="00002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  <a:p>
            <a:pPr marL="0" indent="0" eaLnBrk="1" hangingPunct="1">
              <a:lnSpc>
                <a:spcPct val="150000"/>
              </a:lnSpc>
              <a:spcBef>
                <a:spcPts val="25"/>
              </a:spcBef>
              <a:buClrTx/>
              <a:buNone/>
            </a:pPr>
            <a:r>
              <a:rPr lang="zh-CN" altLang="en-US" sz="1900" b="0" dirty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2</a:t>
            </a:r>
            <a:r>
              <a:rPr lang="en-US" altLang="zh-CN" sz="1900" b="0" dirty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.</a:t>
            </a:r>
            <a:r>
              <a:rPr lang="zh-CN" altLang="en-US" sz="1900" b="0" dirty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职业致癌因子  </a:t>
            </a:r>
            <a:endParaRPr lang="zh-CN" altLang="en-US" sz="1900" b="0" dirty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  <a:p>
            <a:pPr marL="0" indent="0" eaLnBrk="1" hangingPunct="1">
              <a:lnSpc>
                <a:spcPct val="150000"/>
              </a:lnSpc>
              <a:spcBef>
                <a:spcPts val="25"/>
              </a:spcBef>
              <a:buClrTx/>
              <a:buFont typeface="Arial" panose="020B0604020202020204" pitchFamily="34" charset="0"/>
              <a:buChar char="•"/>
            </a:pPr>
            <a:r>
              <a:rPr lang="zh-CN" altLang="en-US" sz="1900" b="0" dirty="0">
                <a:solidFill>
                  <a:srgbClr val="00002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现已证明以下几种职业环境中的致癌物可增加肺癌的发病率：铝制品的副产品、砷、石棉、芥子气等。长期接触铍、镉、硅、甲醛等物质也会增加肺癌的发病率。空气污染，特别是工业废气均能引发肺癌。</a:t>
            </a:r>
            <a:endParaRPr lang="zh-CN" altLang="en-US" sz="1900" b="0" dirty="0">
              <a:solidFill>
                <a:srgbClr val="00002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  <a:p>
            <a:pPr marL="0" indent="0" eaLnBrk="1" hangingPunct="1">
              <a:lnSpc>
                <a:spcPct val="150000"/>
              </a:lnSpc>
              <a:spcBef>
                <a:spcPts val="25"/>
              </a:spcBef>
              <a:buClrTx/>
              <a:buNone/>
            </a:pPr>
            <a:r>
              <a:rPr lang="zh-CN" altLang="en-US" sz="1900" b="0" dirty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3</a:t>
            </a:r>
            <a:r>
              <a:rPr lang="en-US" altLang="zh-CN" sz="1900" b="0" dirty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.</a:t>
            </a:r>
            <a:r>
              <a:rPr lang="zh-CN" altLang="en-US" sz="1900" b="0" dirty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电离辐射</a:t>
            </a:r>
            <a:endParaRPr lang="zh-CN" altLang="en-US" sz="1900" b="0" dirty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  <a:p>
            <a:pPr marL="0" indent="0" eaLnBrk="1" hangingPunct="1">
              <a:lnSpc>
                <a:spcPct val="150000"/>
              </a:lnSpc>
              <a:spcBef>
                <a:spcPts val="25"/>
              </a:spcBef>
              <a:buClrTx/>
              <a:buFont typeface="Arial" panose="020B0604020202020204" pitchFamily="34" charset="0"/>
              <a:buChar char="•"/>
            </a:pPr>
            <a:r>
              <a:rPr lang="zh-CN" altLang="en-US" sz="1900" b="0" dirty="0">
                <a:solidFill>
                  <a:srgbClr val="00002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肺脏对放射线较为敏感，大剂量电离辐射可引起肺癌，不同射线产生的效应可能不同。</a:t>
            </a:r>
            <a:endParaRPr lang="zh-CN" altLang="en-US" sz="1900" b="0" dirty="0">
              <a:solidFill>
                <a:srgbClr val="00002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  <a:p>
            <a:pPr marL="0" indent="0" eaLnBrk="1" hangingPunct="1">
              <a:lnSpc>
                <a:spcPct val="150000"/>
              </a:lnSpc>
              <a:spcBef>
                <a:spcPts val="25"/>
              </a:spcBef>
              <a:buClrTx/>
              <a:buNone/>
            </a:pPr>
            <a:r>
              <a:rPr lang="en-US" altLang="zh-CN" sz="1900" dirty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4.</a:t>
            </a:r>
            <a:r>
              <a:rPr lang="zh-CN" altLang="en-US" sz="1900" dirty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既往肺部慢性感染</a:t>
            </a:r>
            <a:endParaRPr lang="zh-CN" altLang="en-US" sz="1900" dirty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609600" indent="-609600" eaLnBrk="1" hangingPunct="1">
              <a:lnSpc>
                <a:spcPct val="150000"/>
              </a:lnSpc>
              <a:spcBef>
                <a:spcPct val="0"/>
              </a:spcBef>
              <a:buClrTx/>
              <a:buFont typeface="Arial" panose="020B0604020202020204" pitchFamily="34" charset="0"/>
              <a:buNone/>
            </a:pPr>
            <a:r>
              <a:rPr lang="zh-CN" altLang="en-US" sz="1900" dirty="0">
                <a:solidFill>
                  <a:srgbClr val="00002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如肺结核、支气管扩张症等患者，支气管上皮在慢性感染过程中可能化生为鳞状上皮致使癌变，但较为少见。</a:t>
            </a:r>
            <a:endParaRPr lang="zh-CN" altLang="en-US" sz="1900" dirty="0">
              <a:solidFill>
                <a:srgbClr val="00002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Arial" panose="020B0604020202020204" pitchFamily="34" charset="0"/>
            </a:endParaRPr>
          </a:p>
          <a:p>
            <a:pPr marL="609600" indent="-609600" eaLnBrk="1" hangingPunct="1">
              <a:lnSpc>
                <a:spcPct val="150000"/>
              </a:lnSpc>
              <a:spcBef>
                <a:spcPct val="0"/>
              </a:spcBef>
              <a:buClrTx/>
              <a:buFont typeface="Arial" panose="020B0604020202020204" pitchFamily="34" charset="0"/>
              <a:buNone/>
            </a:pPr>
            <a:r>
              <a:rPr lang="en-US" altLang="en-US" sz="1900" dirty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5.</a:t>
            </a:r>
            <a:r>
              <a:rPr lang="zh-CN" altLang="en-US" sz="1900" dirty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遗传因素</a:t>
            </a:r>
            <a:endParaRPr lang="zh-CN" altLang="en-US" sz="1900" dirty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Arial" panose="020B0604020202020204" pitchFamily="34" charset="0"/>
            </a:endParaRPr>
          </a:p>
          <a:p>
            <a:pPr marL="609600" indent="-609600" eaLnBrk="1" hangingPunct="1">
              <a:lnSpc>
                <a:spcPct val="150000"/>
              </a:lnSpc>
              <a:spcBef>
                <a:spcPct val="0"/>
              </a:spcBef>
              <a:buClrTx/>
              <a:buFont typeface="Arial" panose="020B0604020202020204" pitchFamily="34" charset="0"/>
              <a:buNone/>
            </a:pPr>
            <a:r>
              <a:rPr lang="en-US" altLang="zh-CN" sz="1900" dirty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6.</a:t>
            </a:r>
            <a:r>
              <a:rPr lang="zh-CN" altLang="en-US" sz="1900" dirty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大气污染</a:t>
            </a:r>
            <a:endParaRPr lang="zh-CN" altLang="en-US" sz="1900" dirty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Arial" panose="020B0604020202020204" pitchFamily="34" charset="0"/>
            </a:endParaRPr>
          </a:p>
          <a:p>
            <a:pPr marL="0" indent="0" eaLnBrk="1" hangingPunct="1">
              <a:lnSpc>
                <a:spcPct val="150000"/>
              </a:lnSpc>
              <a:spcBef>
                <a:spcPts val="25"/>
              </a:spcBef>
              <a:buClrTx/>
              <a:buFont typeface="Arial" panose="020B0604020202020204" pitchFamily="34" charset="0"/>
              <a:buChar char="•"/>
            </a:pPr>
            <a:endParaRPr lang="zh-CN" altLang="en-US" sz="1900" b="0" dirty="0">
              <a:solidFill>
                <a:srgbClr val="00002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  <a:p>
            <a:pPr marL="0" indent="0" eaLnBrk="1" hangingPunct="1">
              <a:lnSpc>
                <a:spcPct val="150000"/>
              </a:lnSpc>
              <a:spcBef>
                <a:spcPts val="25"/>
              </a:spcBef>
              <a:buClrTx/>
              <a:buFont typeface="Arial" panose="020B0604020202020204" pitchFamily="34" charset="0"/>
              <a:buChar char="•"/>
            </a:pPr>
            <a:endParaRPr lang="zh-CN" altLang="en-US" sz="1900" b="0" dirty="0">
              <a:solidFill>
                <a:srgbClr val="00002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  <a:p>
            <a:pPr marL="0" indent="0" eaLnBrk="1" hangingPunct="1">
              <a:lnSpc>
                <a:spcPct val="120000"/>
              </a:lnSpc>
              <a:spcBef>
                <a:spcPts val="25"/>
              </a:spcBef>
              <a:buClrTx/>
              <a:buFont typeface="Arial" panose="020B0604020202020204" pitchFamily="34" charset="0"/>
              <a:buChar char="•"/>
            </a:pPr>
            <a:endParaRPr lang="zh-CN" altLang="en-US" sz="1900" b="0" dirty="0">
              <a:solidFill>
                <a:srgbClr val="3603F1"/>
              </a:solidFill>
              <a:latin typeface="黑体" panose="02010609060101010101" charset="-122"/>
              <a:ea typeface="黑体" panose="02010609060101010101" charset="-122"/>
            </a:endParaRPr>
          </a:p>
          <a:p>
            <a:pPr marL="0" indent="0" eaLnBrk="1" hangingPunct="1">
              <a:buNone/>
            </a:pPr>
            <a:endParaRPr lang="zh-CN" altLang="en-US" sz="1700" b="0" dirty="0">
              <a:solidFill>
                <a:srgbClr val="3603F1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randomBar dir="vert"/>
      </p:transition>
    </mc:Choice>
    <mc:Fallback>
      <p:transition spd="slow">
        <p:randomBar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5" name="Rectangle 2"/>
          <p:cNvSpPr>
            <a:spLocks noGrp="1"/>
          </p:cNvSpPr>
          <p:nvPr/>
        </p:nvSpPr>
        <p:spPr>
          <a:xfrm>
            <a:off x="1477645" y="1200785"/>
            <a:ext cx="8229600" cy="46990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609600" indent="-609600" algn="just" eaLnBrk="0" hangingPunct="0">
              <a:lnSpc>
                <a:spcPct val="150000"/>
              </a:lnSpc>
              <a:buClr>
                <a:srgbClr val="99FFCC"/>
              </a:buClr>
            </a:pPr>
            <a:endParaRPr lang="en-US" altLang="en-US" sz="2800" dirty="0">
              <a:solidFill>
                <a:srgbClr val="3603F1"/>
              </a:solidFill>
              <a:latin typeface="黑体" panose="02010609060101010101" charset="-122"/>
              <a:sym typeface="Arial" panose="020B0604020202020204" pitchFamily="34" charset="0"/>
            </a:endParaRPr>
          </a:p>
          <a:p>
            <a:pPr marL="609600" indent="-609600" algn="just" eaLnBrk="0" hangingPunct="0">
              <a:lnSpc>
                <a:spcPct val="150000"/>
              </a:lnSpc>
              <a:buClr>
                <a:srgbClr val="99FFCC"/>
              </a:buClr>
            </a:pPr>
            <a:r>
              <a:rPr lang="en-US" altLang="en-US" sz="2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1.</a:t>
            </a:r>
            <a:r>
              <a:rPr lang="zh-CN" altLang="zh-CN" sz="2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按解剖学部位分类</a:t>
            </a:r>
            <a:endParaRPr lang="zh-CN" altLang="zh-CN" sz="2800" dirty="0">
              <a:solidFill>
                <a:srgbClr val="3603F1"/>
              </a:solidFill>
              <a:latin typeface="黑体" panose="02010609060101010101" charset="-122"/>
              <a:ea typeface="黑体" panose="02010609060101010101" charset="-122"/>
              <a:sym typeface="Arial" panose="020B0604020202020204" pitchFamily="34" charset="0"/>
            </a:endParaRPr>
          </a:p>
          <a:p>
            <a:pPr marL="609600" indent="-609600" algn="just" eaLnBrk="0" hangingPunct="0">
              <a:lnSpc>
                <a:spcPct val="150000"/>
              </a:lnSpc>
              <a:buClr>
                <a:srgbClr val="99FFCC"/>
              </a:buClr>
            </a:pPr>
            <a:endParaRPr lang="zh-CN" altLang="zh-CN" sz="2800" dirty="0">
              <a:solidFill>
                <a:srgbClr val="3603F1"/>
              </a:solidFill>
              <a:latin typeface="黑体" panose="02010609060101010101" charset="-122"/>
              <a:ea typeface="黑体" panose="02010609060101010101" charset="-122"/>
              <a:sym typeface="Arial" panose="020B0604020202020204" pitchFamily="34" charset="0"/>
            </a:endParaRPr>
          </a:p>
          <a:p>
            <a:pPr marL="609600" indent="-609600" algn="just" eaLnBrk="0" hangingPunct="0">
              <a:lnSpc>
                <a:spcPct val="150000"/>
              </a:lnSpc>
              <a:buClr>
                <a:srgbClr val="99FFCC"/>
              </a:buClr>
            </a:pPr>
            <a:endParaRPr lang="en-US" altLang="en-US" sz="2800" dirty="0">
              <a:solidFill>
                <a:srgbClr val="3603F1"/>
              </a:solidFill>
              <a:latin typeface="黑体" panose="02010609060101010101" charset="-122"/>
              <a:sym typeface="Arial" panose="020B0604020202020204" pitchFamily="34" charset="0"/>
            </a:endParaRPr>
          </a:p>
          <a:p>
            <a:pPr marL="609600" indent="-609600" algn="just" eaLnBrk="0" hangingPunct="0">
              <a:lnSpc>
                <a:spcPct val="150000"/>
              </a:lnSpc>
              <a:buClr>
                <a:srgbClr val="99FFCC"/>
              </a:buClr>
            </a:pPr>
            <a:r>
              <a:rPr lang="en-US" altLang="en-US" sz="2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2.</a:t>
            </a:r>
            <a:r>
              <a:rPr lang="zh-CN" altLang="zh-CN" sz="2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按组织病理学分类</a:t>
            </a:r>
            <a:endParaRPr lang="zh-CN" altLang="zh-CN" sz="28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" name="左大括号 1"/>
          <p:cNvSpPr/>
          <p:nvPr/>
        </p:nvSpPr>
        <p:spPr>
          <a:xfrm>
            <a:off x="5087620" y="1719898"/>
            <a:ext cx="288925" cy="1008063"/>
          </a:xfrm>
          <a:prstGeom prst="lef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9878" name="文本框 2"/>
          <p:cNvSpPr txBox="1"/>
          <p:nvPr/>
        </p:nvSpPr>
        <p:spPr>
          <a:xfrm>
            <a:off x="5448300" y="1543050"/>
            <a:ext cx="2522220" cy="1383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zh-CN" altLang="en-US" sz="2800" dirty="0">
                <a:solidFill>
                  <a:schemeClr val="hlink"/>
                </a:solidFill>
                <a:latin typeface="黑体" panose="02010609060101010101" charset="-122"/>
                <a:ea typeface="黑体" panose="02010609060101010101" charset="-122"/>
              </a:rPr>
              <a:t>中央型肺癌</a:t>
            </a:r>
            <a:endParaRPr lang="zh-CN" altLang="en-US" sz="2800" dirty="0">
              <a:solidFill>
                <a:schemeClr val="hlink"/>
              </a:solidFill>
              <a:latin typeface="黑体" panose="02010609060101010101" charset="-122"/>
              <a:ea typeface="黑体" panose="02010609060101010101" charset="-122"/>
            </a:endParaRPr>
          </a:p>
          <a:p>
            <a:endParaRPr lang="zh-CN" altLang="en-US" sz="2800" dirty="0">
              <a:solidFill>
                <a:schemeClr val="hlink"/>
              </a:solidFill>
              <a:latin typeface="黑体" panose="02010609060101010101" charset="-122"/>
              <a:ea typeface="黑体" panose="02010609060101010101" charset="-122"/>
            </a:endParaRPr>
          </a:p>
          <a:p>
            <a:r>
              <a:rPr lang="zh-CN" altLang="en-US" sz="2800" dirty="0">
                <a:solidFill>
                  <a:schemeClr val="hlink"/>
                </a:solidFill>
                <a:latin typeface="黑体" panose="02010609060101010101" charset="-122"/>
                <a:ea typeface="黑体" panose="02010609060101010101" charset="-122"/>
              </a:rPr>
              <a:t>周围型肺癌</a:t>
            </a:r>
            <a:endParaRPr lang="zh-CN" altLang="en-US" sz="2800" dirty="0">
              <a:solidFill>
                <a:schemeClr val="hlink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5" name="左大括号 4"/>
          <p:cNvSpPr/>
          <p:nvPr/>
        </p:nvSpPr>
        <p:spPr>
          <a:xfrm>
            <a:off x="5062220" y="3390900"/>
            <a:ext cx="288925" cy="1979613"/>
          </a:xfrm>
          <a:prstGeom prst="lef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9879" name="文本框 3"/>
          <p:cNvSpPr txBox="1"/>
          <p:nvPr/>
        </p:nvSpPr>
        <p:spPr>
          <a:xfrm>
            <a:off x="5519420" y="3213100"/>
            <a:ext cx="2585085" cy="9531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zh-CN" altLang="en-US" sz="2800" dirty="0">
                <a:solidFill>
                  <a:schemeClr val="hlink"/>
                </a:solidFill>
                <a:latin typeface="黑体" panose="02010609060101010101" charset="-122"/>
                <a:ea typeface="黑体" panose="02010609060101010101" charset="-122"/>
              </a:rPr>
              <a:t>非小细胞肺癌</a:t>
            </a:r>
            <a:endParaRPr lang="zh-CN" altLang="en-US" sz="2800" dirty="0">
              <a:solidFill>
                <a:schemeClr val="hlink"/>
              </a:solidFill>
              <a:latin typeface="黑体" panose="02010609060101010101" charset="-122"/>
              <a:ea typeface="黑体" panose="02010609060101010101" charset="-122"/>
            </a:endParaRPr>
          </a:p>
          <a:p>
            <a:r>
              <a:rPr lang="zh-CN" altLang="en-US" sz="2800" dirty="0">
                <a:solidFill>
                  <a:schemeClr val="hlink"/>
                </a:solidFill>
                <a:latin typeface="黑体" panose="02010609060101010101" charset="-122"/>
                <a:ea typeface="黑体" panose="02010609060101010101" charset="-122"/>
              </a:rPr>
              <a:t>（NSCLC）</a:t>
            </a:r>
            <a:endParaRPr lang="zh-CN" altLang="en-US" sz="2800" dirty="0">
              <a:solidFill>
                <a:schemeClr val="hlink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79883" name="文本框 7"/>
          <p:cNvSpPr txBox="1"/>
          <p:nvPr/>
        </p:nvSpPr>
        <p:spPr>
          <a:xfrm>
            <a:off x="5519103" y="4919663"/>
            <a:ext cx="2271712" cy="9531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dirty="0">
                <a:solidFill>
                  <a:schemeClr val="hlink"/>
                </a:solidFill>
                <a:latin typeface="黑体" panose="02010609060101010101" charset="-122"/>
                <a:ea typeface="黑体" panose="02010609060101010101" charset="-122"/>
              </a:rPr>
              <a:t>小细胞肺癌（SCLC）</a:t>
            </a:r>
            <a:endParaRPr lang="zh-CN" altLang="en-US" sz="2800" dirty="0">
              <a:solidFill>
                <a:schemeClr val="hlink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6" name="左大括号 5"/>
          <p:cNvSpPr/>
          <p:nvPr/>
        </p:nvSpPr>
        <p:spPr>
          <a:xfrm>
            <a:off x="7970520" y="2926715"/>
            <a:ext cx="288925" cy="1092200"/>
          </a:xfrm>
          <a:prstGeom prst="lef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9882" name="文本框 6"/>
          <p:cNvSpPr txBox="1"/>
          <p:nvPr/>
        </p:nvSpPr>
        <p:spPr>
          <a:xfrm>
            <a:off x="8272780" y="2565400"/>
            <a:ext cx="2000250" cy="18148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zh-CN" altLang="en-US" sz="2800" dirty="0">
                <a:solidFill>
                  <a:schemeClr val="hlink"/>
                </a:solidFill>
                <a:latin typeface="黑体" panose="02010609060101010101" charset="-122"/>
                <a:ea typeface="黑体" panose="02010609060101010101" charset="-122"/>
              </a:rPr>
              <a:t>鳞癌</a:t>
            </a:r>
            <a:endParaRPr lang="zh-CN" altLang="en-US" sz="2800" dirty="0">
              <a:solidFill>
                <a:schemeClr val="hlink"/>
              </a:solidFill>
              <a:latin typeface="黑体" panose="02010609060101010101" charset="-122"/>
              <a:ea typeface="黑体" panose="02010609060101010101" charset="-122"/>
            </a:endParaRPr>
          </a:p>
          <a:p>
            <a:r>
              <a:rPr lang="zh-CN" altLang="en-US" sz="2800" dirty="0">
                <a:solidFill>
                  <a:schemeClr val="hlink"/>
                </a:solidFill>
                <a:latin typeface="黑体" panose="02010609060101010101" charset="-122"/>
                <a:ea typeface="黑体" panose="02010609060101010101" charset="-122"/>
              </a:rPr>
              <a:t>腺癌</a:t>
            </a:r>
            <a:endParaRPr lang="zh-CN" altLang="en-US" sz="2800" dirty="0">
              <a:solidFill>
                <a:schemeClr val="hlink"/>
              </a:solidFill>
              <a:latin typeface="黑体" panose="02010609060101010101" charset="-122"/>
              <a:ea typeface="黑体" panose="02010609060101010101" charset="-122"/>
            </a:endParaRPr>
          </a:p>
          <a:p>
            <a:r>
              <a:rPr lang="zh-CN" altLang="en-US" sz="2800" dirty="0">
                <a:solidFill>
                  <a:schemeClr val="hlink"/>
                </a:solidFill>
                <a:latin typeface="黑体" panose="02010609060101010101" charset="-122"/>
                <a:ea typeface="黑体" panose="02010609060101010101" charset="-122"/>
              </a:rPr>
              <a:t>大细胞癌</a:t>
            </a:r>
            <a:endParaRPr lang="zh-CN" altLang="en-US" sz="2800" dirty="0">
              <a:solidFill>
                <a:schemeClr val="hlink"/>
              </a:solidFill>
              <a:latin typeface="黑体" panose="02010609060101010101" charset="-122"/>
              <a:ea typeface="黑体" panose="02010609060101010101" charset="-122"/>
            </a:endParaRPr>
          </a:p>
          <a:p>
            <a:r>
              <a:rPr lang="zh-CN" altLang="en-US" sz="2800" dirty="0">
                <a:solidFill>
                  <a:schemeClr val="hlink"/>
                </a:solidFill>
                <a:latin typeface="黑体" panose="02010609060101010101" charset="-122"/>
                <a:ea typeface="黑体" panose="02010609060101010101" charset="-122"/>
              </a:rPr>
              <a:t>其他</a:t>
            </a:r>
            <a:endParaRPr lang="zh-CN" altLang="en-US" sz="2800" dirty="0">
              <a:solidFill>
                <a:schemeClr val="hlink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4" name="Title 6"/>
          <p:cNvSpPr txBox="1"/>
          <p:nvPr>
            <p:custDataLst>
              <p:tags r:id="rId1"/>
            </p:custDataLst>
          </p:nvPr>
        </p:nvSpPr>
        <p:spPr>
          <a:xfrm>
            <a:off x="204102" y="97384"/>
            <a:ext cx="1761490" cy="502920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none" lIns="72000" tIns="36195" rIns="72000" bIns="36195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lang="zh-CN" altLang="en-US" sz="2800" b="1" spc="388" dirty="0" smtClean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二</a:t>
            </a:r>
            <a:r>
              <a:rPr sz="2800" b="1" spc="388" dirty="0" smtClean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</a:t>
            </a:r>
            <a:r>
              <a:rPr lang="zh-CN" altLang="en-US" sz="2800" b="1" spc="388" dirty="0" smtClean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分类</a:t>
            </a:r>
            <a:endParaRPr lang="zh-CN" altLang="en-US" sz="2800" b="1" spc="388" dirty="0" smtClean="0">
              <a:ln w="3175">
                <a:noFill/>
                <a:prstDash val="dash"/>
              </a:ln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randomBar dir="vert"/>
      </p:transition>
    </mc:Choice>
    <mc:Fallback>
      <p:transition spd="slow">
        <p:randomBar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05" name="文本框 1"/>
          <p:cNvSpPr txBox="1"/>
          <p:nvPr/>
        </p:nvSpPr>
        <p:spPr>
          <a:xfrm>
            <a:off x="154305" y="836295"/>
            <a:ext cx="11856085" cy="5184775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marL="609600" indent="-609600" algn="just">
              <a:lnSpc>
                <a:spcPct val="150000"/>
              </a:lnSpc>
              <a:buClr>
                <a:srgbClr val="99FFCC"/>
              </a:buClr>
            </a:pPr>
            <a:r>
              <a:rPr lang="zh-CN" altLang="zh-CN" sz="2400" dirty="0">
                <a:solidFill>
                  <a:srgbClr val="00002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（一）原发肿瘤引起的症状和体征</a:t>
            </a:r>
            <a:endParaRPr lang="zh-CN" altLang="zh-CN" sz="2400" dirty="0">
              <a:solidFill>
                <a:srgbClr val="00002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Arial" panose="020B0604020202020204" pitchFamily="34" charset="0"/>
            </a:endParaRPr>
          </a:p>
          <a:p>
            <a:pPr marL="609600" indent="-609600" algn="just">
              <a:lnSpc>
                <a:spcPct val="150000"/>
              </a:lnSpc>
              <a:buClr>
                <a:srgbClr val="99FFCC"/>
              </a:buClr>
            </a:pPr>
            <a:r>
              <a:rPr lang="zh-CN" altLang="zh-CN" sz="2400" dirty="0">
                <a:solidFill>
                  <a:srgbClr val="00002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   </a:t>
            </a:r>
            <a:r>
              <a:rPr lang="zh-CN" altLang="zh-CN" sz="2400" dirty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 1．咳嗽</a:t>
            </a:r>
            <a:r>
              <a:rPr lang="zh-CN" altLang="en-US" sz="2400" dirty="0">
                <a:solidFill>
                  <a:srgbClr val="00002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  </a:t>
            </a:r>
            <a:r>
              <a:rPr lang="zh-CN" altLang="zh-CN" sz="2400" dirty="0">
                <a:solidFill>
                  <a:srgbClr val="00002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为早期症状</a:t>
            </a:r>
            <a:r>
              <a:rPr lang="en-US" altLang="zh-CN" sz="2400" dirty="0">
                <a:solidFill>
                  <a:srgbClr val="00002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  典型的表现为阵发性刺激性干咳，一般止咳药常不易控制。</a:t>
            </a:r>
            <a:endParaRPr lang="en-US" altLang="zh-CN" sz="2400" dirty="0">
              <a:solidFill>
                <a:srgbClr val="00002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Arial" panose="020B0604020202020204" pitchFamily="34" charset="0"/>
            </a:endParaRPr>
          </a:p>
          <a:p>
            <a:pPr marL="609600" indent="-609600" algn="just">
              <a:lnSpc>
                <a:spcPct val="150000"/>
              </a:lnSpc>
              <a:buClr>
                <a:srgbClr val="99FFCC"/>
              </a:buClr>
            </a:pPr>
            <a:r>
              <a:rPr lang="zh-CN" altLang="zh-CN" sz="2400" dirty="0">
                <a:solidFill>
                  <a:srgbClr val="00002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   </a:t>
            </a:r>
            <a:r>
              <a:rPr lang="zh-CN" altLang="zh-CN" sz="2400" dirty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 2．血痰或咯血</a:t>
            </a:r>
            <a:r>
              <a:rPr lang="zh-CN" altLang="en-US" sz="2400" dirty="0">
                <a:solidFill>
                  <a:srgbClr val="00002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  </a:t>
            </a:r>
            <a:r>
              <a:rPr lang="zh-CN" altLang="zh-CN" sz="2400" dirty="0">
                <a:solidFill>
                  <a:srgbClr val="00002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 是肺癌的常见症状。</a:t>
            </a:r>
            <a:endParaRPr lang="zh-CN" altLang="zh-CN" sz="2400" dirty="0">
              <a:solidFill>
                <a:srgbClr val="00002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Arial" panose="020B0604020202020204" pitchFamily="34" charset="0"/>
            </a:endParaRPr>
          </a:p>
          <a:p>
            <a:pPr marL="609600" indent="-609600" algn="l">
              <a:lnSpc>
                <a:spcPct val="150000"/>
              </a:lnSpc>
              <a:buClr>
                <a:srgbClr val="99FFCC"/>
              </a:buClr>
            </a:pPr>
            <a:r>
              <a:rPr lang="zh-CN" altLang="zh-CN" sz="2400" dirty="0">
                <a:solidFill>
                  <a:srgbClr val="00002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 </a:t>
            </a:r>
            <a:r>
              <a:rPr lang="en-US" altLang="zh-CN" sz="2400" dirty="0">
                <a:solidFill>
                  <a:srgbClr val="00002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       </a:t>
            </a:r>
            <a:r>
              <a:rPr lang="zh-CN" altLang="zh-CN" sz="2400" dirty="0">
                <a:solidFill>
                  <a:srgbClr val="00002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由于肿瘤组织血供丰富，质地脆，剧咳时血管破裂可导致出血。偶因较大血管破裂、大的空洞形成或肿瘤破溃可导致难以控制的大咯血。 </a:t>
            </a:r>
            <a:endParaRPr lang="zh-CN" altLang="zh-CN" sz="2400" dirty="0">
              <a:solidFill>
                <a:srgbClr val="00002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Arial" panose="020B0604020202020204" pitchFamily="34" charset="0"/>
            </a:endParaRPr>
          </a:p>
          <a:p>
            <a:pPr marL="609600" indent="-609600" algn="just">
              <a:lnSpc>
                <a:spcPct val="150000"/>
              </a:lnSpc>
              <a:buClr>
                <a:srgbClr val="99FFCC"/>
              </a:buClr>
            </a:pPr>
            <a:r>
              <a:rPr lang="zh-CN" altLang="zh-CN" sz="2400" dirty="0">
                <a:solidFill>
                  <a:srgbClr val="00002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   </a:t>
            </a:r>
            <a:r>
              <a:rPr lang="zh-CN" altLang="zh-CN" sz="2400" dirty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 3．胸痛</a:t>
            </a:r>
            <a:r>
              <a:rPr lang="zh-CN" altLang="zh-CN" sz="2400" dirty="0">
                <a:solidFill>
                  <a:srgbClr val="00002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 </a:t>
            </a:r>
            <a:r>
              <a:rPr lang="en-US" altLang="zh-CN" sz="2400" dirty="0">
                <a:solidFill>
                  <a:srgbClr val="00002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 </a:t>
            </a:r>
            <a:r>
              <a:rPr lang="zh-CN" altLang="zh-CN" sz="2400" dirty="0">
                <a:solidFill>
                  <a:srgbClr val="00002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是肺癌的常见症状。</a:t>
            </a:r>
            <a:endParaRPr lang="zh-CN" altLang="zh-CN" sz="2400" dirty="0">
              <a:solidFill>
                <a:srgbClr val="00002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Arial" panose="020B0604020202020204" pitchFamily="34" charset="0"/>
            </a:endParaRPr>
          </a:p>
          <a:p>
            <a:pPr marL="609600" indent="-609600" algn="just">
              <a:lnSpc>
                <a:spcPct val="150000"/>
              </a:lnSpc>
              <a:buClr>
                <a:srgbClr val="99FFCC"/>
              </a:buClr>
            </a:pPr>
            <a:r>
              <a:rPr lang="zh-CN" altLang="zh-CN" sz="2400" dirty="0">
                <a:solidFill>
                  <a:srgbClr val="00002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 </a:t>
            </a:r>
            <a:r>
              <a:rPr lang="en-US" altLang="zh-CN" sz="2400" dirty="0">
                <a:solidFill>
                  <a:srgbClr val="00002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      </a:t>
            </a:r>
            <a:r>
              <a:rPr lang="zh-CN" altLang="zh-CN" sz="2400" dirty="0">
                <a:solidFill>
                  <a:srgbClr val="00002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咳嗽、呼吸时加重，当肿瘤侵犯肋间神经时，胸痛可累及其分布区域。</a:t>
            </a:r>
            <a:endParaRPr lang="zh-CN" altLang="zh-CN" sz="2400" dirty="0">
              <a:solidFill>
                <a:srgbClr val="00002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Arial" panose="020B0604020202020204" pitchFamily="34" charset="0"/>
            </a:endParaRPr>
          </a:p>
          <a:p>
            <a:pPr marL="609600" indent="-609600" algn="just">
              <a:lnSpc>
                <a:spcPct val="150000"/>
              </a:lnSpc>
              <a:buClr>
                <a:srgbClr val="99FFCC"/>
              </a:buClr>
            </a:pPr>
            <a:r>
              <a:rPr lang="zh-CN" altLang="zh-CN" sz="2400" dirty="0">
                <a:solidFill>
                  <a:srgbClr val="00002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    4．胸闷、气急引起的呼吸困难</a:t>
            </a:r>
            <a:endParaRPr lang="zh-CN" altLang="zh-CN" sz="2400" dirty="0">
              <a:solidFill>
                <a:srgbClr val="00002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Arial" panose="020B0604020202020204" pitchFamily="34" charset="0"/>
            </a:endParaRPr>
          </a:p>
          <a:p>
            <a:pPr marL="609600" indent="-609600" algn="just">
              <a:lnSpc>
                <a:spcPct val="150000"/>
              </a:lnSpc>
              <a:buClr>
                <a:srgbClr val="99FFCC"/>
              </a:buClr>
            </a:pPr>
            <a:r>
              <a:rPr lang="zh-CN" altLang="zh-CN" sz="2400" dirty="0">
                <a:solidFill>
                  <a:srgbClr val="00002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    5．声音嘶哑</a:t>
            </a:r>
            <a:endParaRPr lang="zh-CN" altLang="zh-CN" sz="2400" dirty="0">
              <a:solidFill>
                <a:srgbClr val="000020"/>
              </a:solidFill>
              <a:latin typeface="黑体" panose="02010609060101010101" charset="-122"/>
              <a:ea typeface="黑体" panose="02010609060101010101" charset="-122"/>
              <a:sym typeface="Arial" panose="020B0604020202020204" pitchFamily="34" charset="0"/>
            </a:endParaRPr>
          </a:p>
          <a:p>
            <a:pPr marL="609600" indent="-609600" algn="just">
              <a:lnSpc>
                <a:spcPct val="150000"/>
              </a:lnSpc>
              <a:buClr>
                <a:srgbClr val="99FFCC"/>
              </a:buClr>
            </a:pPr>
            <a:endParaRPr lang="zh-CN" altLang="zh-CN" sz="2400" dirty="0">
              <a:solidFill>
                <a:srgbClr val="000020"/>
              </a:solidFill>
              <a:latin typeface="黑体" panose="02010609060101010101" charset="-122"/>
              <a:ea typeface="黑体" panose="02010609060101010101" charset="-122"/>
              <a:cs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3" name="Title 6"/>
          <p:cNvSpPr txBox="1"/>
          <p:nvPr>
            <p:custDataLst>
              <p:tags r:id="rId1"/>
            </p:custDataLst>
          </p:nvPr>
        </p:nvSpPr>
        <p:spPr>
          <a:xfrm>
            <a:off x="154572" y="97384"/>
            <a:ext cx="2570480" cy="502920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none" lIns="72000" tIns="36195" rIns="72000" bIns="36195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lang="zh-CN" altLang="en-US" sz="2800" b="1" spc="388" dirty="0" smtClean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三</a:t>
            </a:r>
            <a:r>
              <a:rPr sz="2800" b="1" spc="388" dirty="0" smtClean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</a:t>
            </a:r>
            <a:r>
              <a:rPr lang="zh-CN" altLang="en-US" sz="2800" b="1" spc="388" dirty="0" smtClean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临床表现</a:t>
            </a:r>
            <a:endParaRPr lang="zh-CN" altLang="en-US" sz="2800" b="1" spc="388" dirty="0" smtClean="0">
              <a:ln w="3175">
                <a:noFill/>
                <a:prstDash val="dash"/>
              </a:ln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randomBar dir="vert"/>
      </p:transition>
    </mc:Choice>
    <mc:Fallback>
      <p:transition spd="slow">
        <p:randomBar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6"/>
          <p:cNvSpPr txBox="1"/>
          <p:nvPr>
            <p:custDataLst>
              <p:tags r:id="rId1"/>
            </p:custDataLst>
          </p:nvPr>
        </p:nvSpPr>
        <p:spPr>
          <a:xfrm>
            <a:off x="154572" y="97384"/>
            <a:ext cx="2570480" cy="502920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none" lIns="72000" tIns="36195" rIns="72000" bIns="36195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lang="zh-CN" altLang="en-US" sz="2800" b="1" spc="388" dirty="0" smtClean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三</a:t>
            </a:r>
            <a:r>
              <a:rPr sz="2800" b="1" spc="388" dirty="0" smtClean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</a:t>
            </a:r>
            <a:r>
              <a:rPr lang="zh-CN" altLang="en-US" sz="2800" b="1" spc="388" dirty="0" smtClean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临床表现</a:t>
            </a:r>
            <a:endParaRPr lang="zh-CN" altLang="en-US" sz="2800" b="1" spc="388" dirty="0" smtClean="0">
              <a:ln w="3175">
                <a:noFill/>
                <a:prstDash val="dash"/>
              </a:ln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54305" y="600075"/>
            <a:ext cx="11761470" cy="6322060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marL="609600" indent="-609600" algn="just">
              <a:lnSpc>
                <a:spcPct val="150000"/>
              </a:lnSpc>
              <a:buClr>
                <a:srgbClr val="99FFCC"/>
              </a:buClr>
            </a:pPr>
            <a:r>
              <a:rPr lang="zh-CN" altLang="zh-CN" sz="2400" dirty="0">
                <a:solidFill>
                  <a:srgbClr val="00002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（二）全身症状</a:t>
            </a:r>
            <a:endParaRPr lang="zh-CN" altLang="zh-CN" sz="2400" dirty="0">
              <a:solidFill>
                <a:srgbClr val="00002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Arial" panose="020B0604020202020204" pitchFamily="34" charset="0"/>
            </a:endParaRPr>
          </a:p>
          <a:p>
            <a:pPr marL="609600" indent="-609600" algn="just">
              <a:lnSpc>
                <a:spcPct val="150000"/>
              </a:lnSpc>
              <a:buClr>
                <a:srgbClr val="99FFCC"/>
              </a:buClr>
            </a:pPr>
            <a:r>
              <a:rPr lang="zh-CN" altLang="zh-CN" sz="2400" dirty="0">
                <a:solidFill>
                  <a:srgbClr val="00002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 </a:t>
            </a:r>
            <a:r>
              <a:rPr lang="en-US" altLang="zh-CN" sz="2400" dirty="0">
                <a:solidFill>
                  <a:srgbClr val="00002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  </a:t>
            </a:r>
            <a:r>
              <a:rPr lang="en-US" altLang="zh-CN" sz="2400" dirty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 </a:t>
            </a:r>
            <a:r>
              <a:rPr lang="zh-CN" altLang="zh-CN" sz="2400" dirty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 1.发热 </a:t>
            </a:r>
            <a:endParaRPr lang="zh-CN" altLang="zh-CN" sz="2400" dirty="0">
              <a:solidFill>
                <a:srgbClr val="00002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Arial" panose="020B0604020202020204" pitchFamily="34" charset="0"/>
            </a:endParaRPr>
          </a:p>
          <a:p>
            <a:pPr marL="609600" indent="-609600" algn="just">
              <a:lnSpc>
                <a:spcPct val="150000"/>
              </a:lnSpc>
              <a:buClr>
                <a:srgbClr val="99FFCC"/>
              </a:buClr>
            </a:pPr>
            <a:r>
              <a:rPr lang="zh-CN" altLang="zh-CN" sz="2400" dirty="0">
                <a:solidFill>
                  <a:srgbClr val="00002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 </a:t>
            </a:r>
            <a:r>
              <a:rPr lang="en-US" altLang="zh-CN" sz="2400" dirty="0">
                <a:solidFill>
                  <a:srgbClr val="00002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        </a:t>
            </a:r>
            <a:r>
              <a:rPr lang="zh-CN" altLang="zh-CN" sz="2400" dirty="0">
                <a:solidFill>
                  <a:srgbClr val="00002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肺癌所致的发热原因有两种：一为炎性发热，多在38℃左右，经抗菌药物治疗可能奏效；二为癌性发热，多为肿瘤坏死组织被机体吸收所致，此种发热抗菌药物治疗无效，但激素类药物治疗有一定疗效。</a:t>
            </a:r>
            <a:endParaRPr lang="zh-CN" altLang="zh-CN" sz="2400" dirty="0">
              <a:solidFill>
                <a:srgbClr val="00002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Arial" panose="020B0604020202020204" pitchFamily="34" charset="0"/>
            </a:endParaRPr>
          </a:p>
          <a:p>
            <a:pPr marL="609600" indent="-609600" algn="just">
              <a:lnSpc>
                <a:spcPct val="150000"/>
              </a:lnSpc>
              <a:buClr>
                <a:srgbClr val="99FFCC"/>
              </a:buClr>
            </a:pPr>
            <a:r>
              <a:rPr lang="en-US" altLang="zh-CN" sz="2400" dirty="0">
                <a:solidFill>
                  <a:srgbClr val="00002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 </a:t>
            </a:r>
            <a:r>
              <a:rPr lang="en-US" altLang="zh-CN" sz="2400" dirty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   </a:t>
            </a:r>
            <a:r>
              <a:rPr lang="zh-CN" altLang="zh-CN" sz="2400" dirty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2.体重下降</a:t>
            </a:r>
            <a:r>
              <a:rPr lang="zh-CN" altLang="zh-CN" sz="2400" dirty="0">
                <a:solidFill>
                  <a:srgbClr val="00002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 </a:t>
            </a:r>
            <a:endParaRPr lang="zh-CN" altLang="zh-CN" sz="2400" dirty="0">
              <a:solidFill>
                <a:srgbClr val="00002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Arial" panose="020B0604020202020204" pitchFamily="34" charset="0"/>
            </a:endParaRPr>
          </a:p>
          <a:p>
            <a:pPr marL="609600" indent="-609600" algn="just">
              <a:lnSpc>
                <a:spcPct val="150000"/>
              </a:lnSpc>
              <a:buClr>
                <a:srgbClr val="99FFCC"/>
              </a:buClr>
            </a:pPr>
            <a:r>
              <a:rPr lang="zh-CN" altLang="zh-CN" sz="2400" dirty="0">
                <a:solidFill>
                  <a:srgbClr val="00002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 </a:t>
            </a:r>
            <a:r>
              <a:rPr lang="en-US" altLang="zh-CN" sz="2400" dirty="0">
                <a:solidFill>
                  <a:srgbClr val="00002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        </a:t>
            </a:r>
            <a:r>
              <a:rPr lang="zh-CN" altLang="zh-CN" sz="2400" dirty="0">
                <a:solidFill>
                  <a:srgbClr val="00002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肺癌晚期由于感染、疼痛导致食欲减退，肿瘤生长和毒素引起消耗增加，因此患者体重下降。严重者可出现恶病质。</a:t>
            </a:r>
            <a:endParaRPr lang="zh-CN" altLang="zh-CN" sz="2400" dirty="0">
              <a:solidFill>
                <a:srgbClr val="00002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Arial" panose="020B0604020202020204" pitchFamily="34" charset="0"/>
            </a:endParaRPr>
          </a:p>
          <a:p>
            <a:pPr marL="609600" indent="-609600" algn="just">
              <a:lnSpc>
                <a:spcPct val="150000"/>
              </a:lnSpc>
              <a:buClr>
                <a:srgbClr val="99FFCC"/>
              </a:buClr>
            </a:pPr>
            <a:r>
              <a:rPr lang="zh-CN" altLang="zh-CN" sz="2400" dirty="0">
                <a:solidFill>
                  <a:srgbClr val="00002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（三）胸外转移引起的症状和体征  </a:t>
            </a:r>
            <a:endParaRPr lang="zh-CN" altLang="zh-CN" sz="2400" dirty="0">
              <a:solidFill>
                <a:srgbClr val="00002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Arial" panose="020B0604020202020204" pitchFamily="34" charset="0"/>
            </a:endParaRPr>
          </a:p>
          <a:p>
            <a:pPr marL="609600" indent="-609600" algn="just">
              <a:lnSpc>
                <a:spcPct val="150000"/>
              </a:lnSpc>
              <a:buClr>
                <a:srgbClr val="99FFCC"/>
              </a:buClr>
            </a:pPr>
            <a:r>
              <a:rPr lang="zh-CN" altLang="zh-CN" sz="2400" dirty="0">
                <a:solidFill>
                  <a:srgbClr val="00002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   </a:t>
            </a:r>
            <a:r>
              <a:rPr lang="en-US" altLang="zh-CN" sz="2400" dirty="0">
                <a:solidFill>
                  <a:srgbClr val="00002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  </a:t>
            </a:r>
            <a:r>
              <a:rPr lang="zh-CN" altLang="zh-CN" sz="2400" dirty="0">
                <a:solidFill>
                  <a:srgbClr val="00002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 1．转移至中枢神经系统  </a:t>
            </a:r>
            <a:r>
              <a:rPr lang="en-US" altLang="zh-CN" sz="2400" dirty="0">
                <a:solidFill>
                  <a:srgbClr val="00002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        </a:t>
            </a:r>
            <a:r>
              <a:rPr lang="zh-CN" altLang="zh-CN" sz="2400" dirty="0">
                <a:solidFill>
                  <a:srgbClr val="00002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2．转移至骨骼  </a:t>
            </a:r>
            <a:endParaRPr lang="zh-CN" altLang="zh-CN" sz="2400" dirty="0">
              <a:solidFill>
                <a:srgbClr val="00002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Arial" panose="020B0604020202020204" pitchFamily="34" charset="0"/>
            </a:endParaRPr>
          </a:p>
          <a:p>
            <a:pPr marL="609600" indent="-609600" algn="just">
              <a:lnSpc>
                <a:spcPct val="150000"/>
              </a:lnSpc>
              <a:buClr>
                <a:srgbClr val="99FFCC"/>
              </a:buClr>
            </a:pPr>
            <a:r>
              <a:rPr lang="zh-CN" altLang="zh-CN" sz="2400" dirty="0">
                <a:solidFill>
                  <a:srgbClr val="00002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   </a:t>
            </a:r>
            <a:r>
              <a:rPr lang="en-US" altLang="zh-CN" sz="2400" dirty="0">
                <a:solidFill>
                  <a:srgbClr val="00002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  </a:t>
            </a:r>
            <a:r>
              <a:rPr lang="zh-CN" altLang="zh-CN" sz="2400" dirty="0">
                <a:solidFill>
                  <a:srgbClr val="00002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 3．转移至腹部  </a:t>
            </a:r>
            <a:r>
              <a:rPr lang="en-US" altLang="zh-CN" sz="2400" dirty="0">
                <a:solidFill>
                  <a:srgbClr val="00002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                     </a:t>
            </a:r>
            <a:r>
              <a:rPr lang="zh-CN" altLang="zh-CN" sz="2400" dirty="0">
                <a:solidFill>
                  <a:srgbClr val="00002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4．转移至淋巴结 </a:t>
            </a:r>
            <a:endParaRPr lang="zh-CN" altLang="zh-CN" sz="2400" dirty="0">
              <a:solidFill>
                <a:srgbClr val="00002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Arial" panose="020B0604020202020204" pitchFamily="34" charset="0"/>
            </a:endParaRPr>
          </a:p>
          <a:p>
            <a:pPr marL="609600" indent="-609600" algn="just">
              <a:lnSpc>
                <a:spcPct val="130000"/>
              </a:lnSpc>
              <a:buClr>
                <a:srgbClr val="99FFCC"/>
              </a:buClr>
            </a:pPr>
            <a:r>
              <a:rPr lang="zh-CN" altLang="zh-CN" sz="2400" dirty="0">
                <a:solidFill>
                  <a:srgbClr val="00002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 </a:t>
            </a:r>
            <a:r>
              <a:rPr lang="zh-CN" altLang="zh-CN" sz="2400" dirty="0">
                <a:solidFill>
                  <a:srgbClr val="000020"/>
                </a:solidFill>
                <a:latin typeface="黑体" panose="02010609060101010101" charset="-122"/>
                <a:ea typeface="黑体" panose="02010609060101010101" charset="-122"/>
                <a:sym typeface="Arial" panose="020B0604020202020204" pitchFamily="34" charset="0"/>
              </a:rPr>
              <a:t> </a:t>
            </a:r>
            <a:endParaRPr lang="zh-CN" altLang="zh-CN" sz="2400" dirty="0">
              <a:solidFill>
                <a:srgbClr val="000020"/>
              </a:solidFill>
              <a:latin typeface="黑体" panose="02010609060101010101" charset="-122"/>
              <a:ea typeface="黑体" panose="02010609060101010101" charset="-122"/>
              <a:sym typeface="Arial" panose="020B0604020202020204" pitchFamily="34" charset="0"/>
            </a:endParaRPr>
          </a:p>
          <a:p>
            <a:pPr marL="609600" indent="-609600" algn="just">
              <a:lnSpc>
                <a:spcPct val="150000"/>
              </a:lnSpc>
              <a:buClr>
                <a:srgbClr val="99FFCC"/>
              </a:buClr>
            </a:pPr>
            <a:endParaRPr lang="zh-CN" altLang="zh-CN" sz="2400" dirty="0">
              <a:solidFill>
                <a:srgbClr val="000020"/>
              </a:solidFill>
              <a:latin typeface="黑体" panose="02010609060101010101" charset="-122"/>
              <a:ea typeface="黑体" panose="02010609060101010101" charset="-122"/>
              <a:cs typeface="微软雅黑" panose="020B050302020402020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randomBar dir="vert"/>
      </p:transition>
    </mc:Choice>
    <mc:Fallback>
      <p:transition spd="slow">
        <p:randomBar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3" name="Rectangle 2"/>
          <p:cNvSpPr>
            <a:spLocks noGrp="1"/>
          </p:cNvSpPr>
          <p:nvPr/>
        </p:nvSpPr>
        <p:spPr>
          <a:xfrm>
            <a:off x="123825" y="902335"/>
            <a:ext cx="12179935" cy="579564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609600" indent="-609600" algn="just" eaLnBrk="0" hangingPunct="0">
              <a:lnSpc>
                <a:spcPct val="150000"/>
              </a:lnSpc>
              <a:buClr>
                <a:srgbClr val="99FFCC"/>
              </a:buClr>
            </a:pPr>
            <a:r>
              <a:rPr lang="zh-CN" altLang="zh-CN" sz="2800" dirty="0">
                <a:solidFill>
                  <a:srgbClr val="00002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1. 胸部X线检查</a:t>
            </a:r>
            <a:r>
              <a:rPr lang="zh-CN" altLang="en-US" sz="2800" dirty="0">
                <a:solidFill>
                  <a:srgbClr val="00002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  </a:t>
            </a:r>
            <a:r>
              <a:rPr lang="zh-CN" altLang="zh-CN" sz="2800" dirty="0">
                <a:solidFill>
                  <a:srgbClr val="00002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是发现肺癌的最重要的方法之一</a:t>
            </a:r>
            <a:r>
              <a:rPr lang="zh-CN" altLang="en-US" sz="2800" dirty="0">
                <a:solidFill>
                  <a:srgbClr val="00002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。</a:t>
            </a:r>
            <a:endParaRPr lang="zh-CN" altLang="en-US" sz="2800" dirty="0">
              <a:solidFill>
                <a:srgbClr val="00002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Arial" panose="020B0604020202020204" pitchFamily="34" charset="0"/>
            </a:endParaRPr>
          </a:p>
          <a:p>
            <a:pPr marL="609600" indent="-609600" algn="just" eaLnBrk="0" hangingPunct="0">
              <a:lnSpc>
                <a:spcPct val="150000"/>
              </a:lnSpc>
              <a:buClr>
                <a:srgbClr val="99FFCC"/>
              </a:buClr>
            </a:pPr>
            <a:r>
              <a:rPr lang="zh-CN" altLang="zh-CN" sz="2800" dirty="0">
                <a:solidFill>
                  <a:srgbClr val="00002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2. CT检查</a:t>
            </a:r>
            <a:r>
              <a:rPr lang="zh-CN" altLang="en-US" sz="2800" dirty="0">
                <a:solidFill>
                  <a:srgbClr val="00002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  </a:t>
            </a:r>
            <a:r>
              <a:rPr lang="zh-CN" altLang="zh-CN" sz="2800" dirty="0">
                <a:solidFill>
                  <a:srgbClr val="00002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可以发现普通X线检查所不能发现的病变</a:t>
            </a:r>
            <a:r>
              <a:rPr lang="zh-CN" altLang="en-US" sz="2800" dirty="0">
                <a:solidFill>
                  <a:srgbClr val="00002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。</a:t>
            </a:r>
            <a:endParaRPr lang="zh-CN" altLang="en-US" sz="2800" dirty="0">
              <a:solidFill>
                <a:srgbClr val="00002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Arial" panose="020B0604020202020204" pitchFamily="34" charset="0"/>
            </a:endParaRPr>
          </a:p>
          <a:p>
            <a:pPr marL="609600" indent="-609600" algn="just" eaLnBrk="0" hangingPunct="0">
              <a:lnSpc>
                <a:spcPct val="150000"/>
              </a:lnSpc>
              <a:buClr>
                <a:srgbClr val="99FFCC"/>
              </a:buClr>
            </a:pPr>
            <a:r>
              <a:rPr lang="zh-CN" altLang="zh-CN" sz="2800" dirty="0">
                <a:solidFill>
                  <a:srgbClr val="00002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3. 磁共振显像（MRI）</a:t>
            </a:r>
            <a:r>
              <a:rPr lang="zh-CN" altLang="en-US" sz="2800" dirty="0">
                <a:solidFill>
                  <a:srgbClr val="00002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  </a:t>
            </a:r>
            <a:r>
              <a:rPr lang="zh-CN" altLang="zh-CN" sz="2800" dirty="0">
                <a:solidFill>
                  <a:srgbClr val="00002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在明确肿瘤与大血管之间的关系上优于CT</a:t>
            </a:r>
            <a:r>
              <a:rPr lang="zh-CN" altLang="en-US" sz="2800" dirty="0">
                <a:solidFill>
                  <a:srgbClr val="00002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。</a:t>
            </a:r>
            <a:r>
              <a:rPr lang="zh-CN" altLang="zh-CN" sz="2800" dirty="0">
                <a:solidFill>
                  <a:srgbClr val="00002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               </a:t>
            </a:r>
            <a:endParaRPr lang="zh-CN" altLang="en-US" sz="2800" dirty="0">
              <a:solidFill>
                <a:srgbClr val="00002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Arial" panose="020B0604020202020204" pitchFamily="34" charset="0"/>
            </a:endParaRPr>
          </a:p>
          <a:p>
            <a:pPr marL="609600" indent="-609600" algn="just" eaLnBrk="0" hangingPunct="0">
              <a:lnSpc>
                <a:spcPct val="150000"/>
              </a:lnSpc>
              <a:buClr>
                <a:srgbClr val="99FFCC"/>
              </a:buClr>
            </a:pPr>
            <a:r>
              <a:rPr lang="zh-CN" altLang="zh-CN" sz="2800" dirty="0">
                <a:solidFill>
                  <a:srgbClr val="00002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4. 正电子发射体层显像（PET）</a:t>
            </a:r>
            <a:r>
              <a:rPr lang="zh-CN" altLang="en-US" sz="2800" dirty="0">
                <a:solidFill>
                  <a:srgbClr val="00002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  </a:t>
            </a:r>
            <a:r>
              <a:rPr lang="zh-CN" altLang="zh-CN" sz="2800" dirty="0">
                <a:solidFill>
                  <a:srgbClr val="00002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用于肺癌及淋巴结转移的定性诊断</a:t>
            </a:r>
            <a:r>
              <a:rPr lang="zh-CN" altLang="en-US" sz="2800" dirty="0">
                <a:solidFill>
                  <a:srgbClr val="00002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。</a:t>
            </a:r>
            <a:r>
              <a:rPr lang="zh-CN" altLang="zh-CN" sz="2800" dirty="0">
                <a:solidFill>
                  <a:srgbClr val="00002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                   </a:t>
            </a:r>
            <a:endParaRPr lang="zh-CN" altLang="en-US" sz="2800" dirty="0">
              <a:solidFill>
                <a:srgbClr val="00002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Arial" panose="020B0604020202020204" pitchFamily="34" charset="0"/>
            </a:endParaRPr>
          </a:p>
          <a:p>
            <a:pPr marL="609600" indent="-609600" algn="just" eaLnBrk="0" hangingPunct="0">
              <a:lnSpc>
                <a:spcPct val="150000"/>
              </a:lnSpc>
              <a:buClr>
                <a:srgbClr val="99FFCC"/>
              </a:buClr>
            </a:pPr>
            <a:r>
              <a:rPr lang="zh-CN" altLang="zh-CN" sz="2800" dirty="0">
                <a:solidFill>
                  <a:srgbClr val="00002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5. 纤维支气管镜和电子支气管镜检查</a:t>
            </a:r>
            <a:r>
              <a:rPr lang="zh-CN" altLang="en-US" sz="2800" dirty="0">
                <a:solidFill>
                  <a:srgbClr val="00002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  </a:t>
            </a:r>
            <a:r>
              <a:rPr lang="zh-CN" altLang="zh-CN" sz="2800" dirty="0">
                <a:solidFill>
                  <a:srgbClr val="00002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对诊断、明确手术指征与方式有帮助</a:t>
            </a:r>
            <a:r>
              <a:rPr lang="zh-CN" altLang="en-US" sz="2800" dirty="0">
                <a:solidFill>
                  <a:srgbClr val="00002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。</a:t>
            </a:r>
            <a:r>
              <a:rPr lang="zh-CN" altLang="zh-CN" sz="2800" dirty="0">
                <a:solidFill>
                  <a:srgbClr val="00002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                </a:t>
            </a:r>
            <a:endParaRPr lang="zh-CN" altLang="en-US" sz="2800" dirty="0">
              <a:solidFill>
                <a:srgbClr val="00002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Arial" panose="020B0604020202020204" pitchFamily="34" charset="0"/>
            </a:endParaRPr>
          </a:p>
          <a:p>
            <a:pPr marL="609600" indent="-609600" algn="just" eaLnBrk="0" hangingPunct="0">
              <a:lnSpc>
                <a:spcPct val="150000"/>
              </a:lnSpc>
              <a:buClr>
                <a:srgbClr val="99FFCC"/>
              </a:buClr>
            </a:pPr>
            <a:r>
              <a:rPr lang="zh-CN" altLang="zh-CN" sz="2800" dirty="0">
                <a:solidFill>
                  <a:srgbClr val="00002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6. </a:t>
            </a:r>
            <a:r>
              <a:rPr lang="zh-CN" altLang="en-US" sz="2800" dirty="0">
                <a:solidFill>
                  <a:srgbClr val="00002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痰</a:t>
            </a:r>
            <a:r>
              <a:rPr lang="zh-CN" altLang="zh-CN" sz="2800" dirty="0">
                <a:solidFill>
                  <a:srgbClr val="00002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脱落细胞检查</a:t>
            </a:r>
            <a:r>
              <a:rPr lang="en-US" altLang="zh-CN" sz="2800" dirty="0">
                <a:solidFill>
                  <a:srgbClr val="00002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  是肺癌普查和诊断的一种简便有效的方法，原发性肺癌</a:t>
            </a:r>
            <a:endParaRPr lang="en-US" altLang="zh-CN" sz="2800" dirty="0">
              <a:solidFill>
                <a:srgbClr val="00002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Arial" panose="020B0604020202020204" pitchFamily="34" charset="0"/>
            </a:endParaRPr>
          </a:p>
          <a:p>
            <a:pPr marL="609600" indent="-609600" algn="just" eaLnBrk="0" hangingPunct="0">
              <a:lnSpc>
                <a:spcPct val="150000"/>
              </a:lnSpc>
              <a:buClr>
                <a:srgbClr val="99FFCC"/>
              </a:buClr>
            </a:pPr>
            <a:r>
              <a:rPr lang="en-US" altLang="zh-CN" sz="2800" dirty="0">
                <a:solidFill>
                  <a:srgbClr val="00002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    患者多数在痰液中可找到脱落的癌细胞。</a:t>
            </a:r>
            <a:endParaRPr lang="en-US" altLang="zh-CN" sz="2800" dirty="0">
              <a:solidFill>
                <a:srgbClr val="00002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Arial" panose="020B0604020202020204" pitchFamily="34" charset="0"/>
            </a:endParaRPr>
          </a:p>
          <a:p>
            <a:pPr marL="609600" indent="-609600" algn="just" eaLnBrk="0" hangingPunct="0">
              <a:lnSpc>
                <a:spcPct val="150000"/>
              </a:lnSpc>
              <a:buClr>
                <a:srgbClr val="99FFCC"/>
              </a:buClr>
            </a:pPr>
            <a:r>
              <a:rPr lang="zh-CN" altLang="zh-CN" sz="2800" dirty="0">
                <a:solidFill>
                  <a:srgbClr val="00002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7. 胸腔镜检查</a:t>
            </a:r>
            <a:r>
              <a:rPr lang="en-US" altLang="zh-CN" sz="2800" dirty="0">
                <a:solidFill>
                  <a:srgbClr val="00002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  主要用于确定胸腔积液或胸膜肿块的性质。</a:t>
            </a:r>
            <a:r>
              <a:rPr lang="zh-CN" altLang="zh-CN" sz="2800" dirty="0">
                <a:solidFill>
                  <a:srgbClr val="00002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  </a:t>
            </a:r>
            <a:endParaRPr lang="zh-CN" altLang="zh-CN" sz="2800" dirty="0">
              <a:solidFill>
                <a:srgbClr val="00002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3" name="Title 6"/>
          <p:cNvSpPr txBox="1"/>
          <p:nvPr>
            <p:custDataLst>
              <p:tags r:id="rId1"/>
            </p:custDataLst>
          </p:nvPr>
        </p:nvSpPr>
        <p:spPr>
          <a:xfrm>
            <a:off x="124727" y="124054"/>
            <a:ext cx="2570480" cy="502920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none" lIns="72000" tIns="36195" rIns="72000" bIns="36195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lang="zh-CN" altLang="en-US" sz="2800" b="1" spc="388" dirty="0" smtClean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四</a:t>
            </a:r>
            <a:r>
              <a:rPr sz="2800" b="1" spc="388" dirty="0" smtClean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</a:t>
            </a:r>
            <a:r>
              <a:rPr lang="zh-CN" altLang="en-US" sz="2800" b="1" spc="388" dirty="0" smtClean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辅助检查</a:t>
            </a:r>
            <a:endParaRPr lang="zh-CN" altLang="en-US" sz="2800" b="1" spc="388" dirty="0" smtClean="0">
              <a:ln w="3175">
                <a:noFill/>
                <a:prstDash val="dash"/>
              </a:ln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randomBar dir="vert"/>
      </p:transition>
    </mc:Choice>
    <mc:Fallback>
      <p:transition spd="slow">
        <p:randomBar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6"/>
          <p:cNvSpPr txBox="1"/>
          <p:nvPr>
            <p:custDataLst>
              <p:tags r:id="rId1"/>
            </p:custDataLst>
          </p:nvPr>
        </p:nvSpPr>
        <p:spPr>
          <a:xfrm>
            <a:off x="178067" y="97384"/>
            <a:ext cx="1761490" cy="502920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none" lIns="72000" tIns="36195" rIns="72000" bIns="36195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lang="zh-CN" altLang="en-US" sz="2800" b="1" spc="388" dirty="0" smtClean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五</a:t>
            </a:r>
            <a:r>
              <a:rPr sz="2800" b="1" spc="388" dirty="0" smtClean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</a:t>
            </a:r>
            <a:r>
              <a:rPr lang="zh-CN" altLang="en-US" sz="2800" b="1" spc="388" dirty="0" smtClean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诊断</a:t>
            </a:r>
            <a:endParaRPr lang="zh-CN" altLang="en-US" sz="2800" b="1" spc="388" dirty="0" smtClean="0">
              <a:ln w="3175">
                <a:noFill/>
                <a:prstDash val="dash"/>
              </a:ln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83973" name="Rectangle 2"/>
          <p:cNvSpPr>
            <a:spLocks noGrp="1"/>
          </p:cNvSpPr>
          <p:nvPr/>
        </p:nvSpPr>
        <p:spPr>
          <a:xfrm>
            <a:off x="544195" y="2034540"/>
            <a:ext cx="10834370" cy="226250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609600" indent="-609600" algn="just" eaLnBrk="0" hangingPunct="0">
              <a:lnSpc>
                <a:spcPct val="150000"/>
              </a:lnSpc>
              <a:buClr>
                <a:srgbClr val="99FFCC"/>
              </a:buClr>
            </a:pPr>
            <a:r>
              <a:rPr lang="en-US" altLang="zh-CN" sz="3200" dirty="0">
                <a:solidFill>
                  <a:srgbClr val="00002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        </a:t>
            </a:r>
            <a:r>
              <a:rPr lang="zh-CN" sz="3200" dirty="0">
                <a:solidFill>
                  <a:srgbClr val="00002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根据症状、体征和影像学检查特点进行细胞学及纤维</a:t>
            </a:r>
            <a:endParaRPr lang="zh-CN" sz="3200" dirty="0">
              <a:solidFill>
                <a:srgbClr val="00002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Arial" panose="020B0604020202020204" pitchFamily="34" charset="0"/>
            </a:endParaRPr>
          </a:p>
          <a:p>
            <a:pPr marL="609600" indent="-609600" algn="just" eaLnBrk="0" hangingPunct="0">
              <a:lnSpc>
                <a:spcPct val="150000"/>
              </a:lnSpc>
              <a:buClr>
                <a:srgbClr val="99FFCC"/>
              </a:buClr>
            </a:pPr>
            <a:r>
              <a:rPr lang="zh-CN" sz="3200" dirty="0">
                <a:solidFill>
                  <a:srgbClr val="00002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支气管镜检查，80%～90%的患者可以确诊。</a:t>
            </a:r>
            <a:r>
              <a:rPr lang="zh-CN" altLang="zh-CN" sz="3200" dirty="0">
                <a:solidFill>
                  <a:srgbClr val="00002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  </a:t>
            </a:r>
            <a:endParaRPr lang="zh-CN" altLang="zh-CN" sz="3200" dirty="0">
              <a:solidFill>
                <a:srgbClr val="00002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randomBar dir="vert"/>
      </p:transition>
    </mc:Choice>
    <mc:Fallback>
      <p:transition spd="slow">
        <p:randomBar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6"/>
          <p:cNvSpPr txBox="1"/>
          <p:nvPr>
            <p:custDataLst>
              <p:tags r:id="rId1"/>
            </p:custDataLst>
          </p:nvPr>
        </p:nvSpPr>
        <p:spPr>
          <a:xfrm>
            <a:off x="239027" y="106274"/>
            <a:ext cx="1761490" cy="502920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none" lIns="72000" tIns="36195" rIns="72000" bIns="36195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lang="zh-CN" altLang="en-US" sz="2800" b="1" spc="388" dirty="0" smtClean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六</a:t>
            </a:r>
            <a:r>
              <a:rPr sz="2800" b="1" spc="388" dirty="0" smtClean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</a:t>
            </a:r>
            <a:r>
              <a:rPr lang="zh-CN" altLang="en-US" sz="2800" b="1" spc="388" dirty="0" smtClean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治疗</a:t>
            </a:r>
            <a:endParaRPr lang="zh-CN" altLang="en-US" sz="2800" b="1" spc="388" dirty="0" smtClean="0">
              <a:ln w="3175">
                <a:noFill/>
                <a:prstDash val="dash"/>
              </a:ln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238760" y="808355"/>
            <a:ext cx="11730355" cy="6049010"/>
          </a:xfrm>
        </p:spPr>
        <p:txBody>
          <a:bodyPr vert="horz" wrap="square" lIns="91440" tIns="45720" rIns="91440" bIns="45720" numCol="1" anchor="t" anchorCtr="0" compatLnSpc="1">
            <a:noAutofit/>
          </a:bodyPr>
          <a:p>
            <a:pPr marL="609600" marR="0" lvl="0" indent="-60960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99FFCC"/>
              </a:buClr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  <a:sym typeface="Arial" panose="020B0604020202020204" pitchFamily="34" charset="0"/>
              </a:rPr>
              <a:t>（一）</a:t>
            </a:r>
            <a:r>
              <a:rPr kumimoji="0" lang="zh-CN" altLang="zh-CN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  <a:sym typeface="Arial" panose="020B0604020202020204" pitchFamily="34" charset="0"/>
              </a:rPr>
              <a:t>非小细胞肺癌（NSCLC）</a:t>
            </a:r>
            <a:endParaRPr kumimoji="0" lang="zh-CN" altLang="zh-CN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charset="-122"/>
              <a:ea typeface="黑体" panose="02010609060101010101" charset="-122"/>
              <a:cs typeface="+mn-cs"/>
              <a:sym typeface="Arial" panose="020B0604020202020204" pitchFamily="34" charset="0"/>
            </a:endParaRPr>
          </a:p>
          <a:p>
            <a:pPr marL="609600" marR="0" lvl="0" indent="-60960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99FFCC"/>
              </a:buClr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anose="02010609030101010101" pitchFamily="49" charset="-122"/>
                <a:ea typeface="楷体_GB2312" panose="02010609030101010101" pitchFamily="49" charset="-122"/>
                <a:cs typeface="+mn-cs"/>
                <a:sym typeface="Arial" panose="020B0604020202020204" pitchFamily="34" charset="0"/>
              </a:rPr>
              <a:t>      Ⅰ～Ⅲ</a:t>
            </a:r>
            <a:r>
              <a:rPr kumimoji="0" lang="en-US" altLang="zh-CN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anose="02010609030101010101" pitchFamily="49" charset="-122"/>
                <a:ea typeface="楷体_GB2312" panose="02010609030101010101" pitchFamily="49" charset="-122"/>
                <a:cs typeface="+mn-cs"/>
                <a:sym typeface="Arial" panose="020B0604020202020204" pitchFamily="34" charset="0"/>
              </a:rPr>
              <a:t>a</a:t>
            </a:r>
            <a:r>
              <a:rPr kumimoji="0" lang="zh-CN" altLang="en-US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anose="02010609030101010101" pitchFamily="49" charset="-122"/>
                <a:ea typeface="楷体_GB2312" panose="02010609030101010101" pitchFamily="49" charset="-122"/>
                <a:cs typeface="+mn-cs"/>
                <a:sym typeface="Arial" panose="020B0604020202020204" pitchFamily="34" charset="0"/>
              </a:rPr>
              <a:t>期  手术</a:t>
            </a:r>
            <a:r>
              <a:rPr kumimoji="0" lang="zh-CN" altLang="en-US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楷体_GB2312" panose="02010609030101010101" pitchFamily="49" charset="-122"/>
                <a:cs typeface="+mn-cs"/>
                <a:sym typeface="Arial" panose="020B0604020202020204" pitchFamily="34" charset="0"/>
              </a:rPr>
              <a:t>为主的综合治疗</a:t>
            </a:r>
            <a:endParaRPr kumimoji="0" lang="zh-CN" altLang="en-US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anose="02010609030101010101" pitchFamily="49" charset="-122"/>
              <a:ea typeface="楷体_GB2312" panose="02010609030101010101" pitchFamily="49" charset="-122"/>
              <a:cs typeface="+mn-cs"/>
            </a:endParaRPr>
          </a:p>
          <a:p>
            <a:pPr marL="609600" marR="0" lvl="0" indent="-60960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anose="02010609030101010101" pitchFamily="49" charset="-122"/>
                <a:ea typeface="楷体_GB2312" panose="02010609030101010101" pitchFamily="49" charset="-122"/>
                <a:cs typeface="+mn-cs"/>
                <a:sym typeface="Arial" panose="020B0604020202020204" pitchFamily="34" charset="0"/>
              </a:rPr>
              <a:t>       Ⅲ</a:t>
            </a:r>
            <a:r>
              <a:rPr kumimoji="0" lang="en-US" altLang="zh-CN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anose="02010609030101010101" pitchFamily="49" charset="-122"/>
                <a:ea typeface="楷体_GB2312" panose="02010609030101010101" pitchFamily="49" charset="-122"/>
                <a:cs typeface="+mn-cs"/>
                <a:sym typeface="Arial" panose="020B0604020202020204" pitchFamily="34" charset="0"/>
              </a:rPr>
              <a:t>b</a:t>
            </a:r>
            <a:r>
              <a:rPr kumimoji="0" lang="zh-CN" altLang="en-US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anose="02010609030101010101" pitchFamily="49" charset="-122"/>
                <a:ea typeface="楷体_GB2312" panose="02010609030101010101" pitchFamily="49" charset="-122"/>
                <a:cs typeface="+mn-cs"/>
                <a:sym typeface="Arial" panose="020B0604020202020204" pitchFamily="34" charset="0"/>
              </a:rPr>
              <a:t>期     放疗为主的综合治疗</a:t>
            </a:r>
            <a:endParaRPr kumimoji="0" lang="zh-CN" altLang="en-US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anose="02010609030101010101" pitchFamily="49" charset="-122"/>
              <a:ea typeface="楷体_GB2312" panose="02010609030101010101" pitchFamily="49" charset="-122"/>
              <a:cs typeface="+mn-cs"/>
            </a:endParaRPr>
          </a:p>
          <a:p>
            <a:pPr marL="609600" marR="0" lvl="0" indent="-60960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anose="02010609030101010101" pitchFamily="49" charset="-122"/>
                <a:ea typeface="楷体_GB2312" panose="02010609030101010101" pitchFamily="49" charset="-122"/>
                <a:cs typeface="+mn-cs"/>
                <a:sym typeface="Arial" panose="020B0604020202020204" pitchFamily="34" charset="0"/>
              </a:rPr>
              <a:t>       Ⅳ期      化疗为主的综合治疗</a:t>
            </a:r>
            <a:endParaRPr kumimoji="0" lang="zh-CN" altLang="en-US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anose="02010609030101010101" pitchFamily="49" charset="-122"/>
              <a:ea typeface="楷体_GB2312" panose="02010609030101010101" pitchFamily="49" charset="-122"/>
              <a:cs typeface="+mn-cs"/>
              <a:sym typeface="Arial" panose="020B0604020202020204" pitchFamily="34" charset="0"/>
            </a:endParaRPr>
          </a:p>
          <a:p>
            <a:pPr marL="609600" marR="0" lvl="0" indent="-60960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  <a:sym typeface="Arial" panose="020B0604020202020204" pitchFamily="34" charset="0"/>
              </a:rPr>
              <a:t>（二）</a:t>
            </a:r>
            <a:r>
              <a:rPr kumimoji="0" lang="zh-CN" altLang="zh-CN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  <a:sym typeface="Arial" panose="020B0604020202020204" pitchFamily="34" charset="0"/>
              </a:rPr>
              <a:t>小细胞癌（SCLC）</a:t>
            </a:r>
            <a:r>
              <a:rPr kumimoji="0" lang="zh-CN" altLang="en-US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  <a:sym typeface="Arial" panose="020B0604020202020204" pitchFamily="34" charset="0"/>
              </a:rPr>
              <a:t> </a:t>
            </a:r>
            <a:r>
              <a:rPr kumimoji="0" lang="zh-CN" altLang="en-US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anose="02010609030101010101" pitchFamily="49" charset="-122"/>
                <a:ea typeface="楷体_GB2312" panose="02010609030101010101" pitchFamily="49" charset="-122"/>
                <a:cs typeface="+mn-cs"/>
                <a:sym typeface="Arial" panose="020B0604020202020204" pitchFamily="34" charset="0"/>
              </a:rPr>
              <a:t>化疗为主，辅以手术、放疗</a:t>
            </a:r>
            <a:endParaRPr kumimoji="0" lang="zh-CN" altLang="en-US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anose="02010609030101010101" pitchFamily="49" charset="-122"/>
              <a:ea typeface="楷体_GB2312" panose="02010609030101010101" pitchFamily="49" charset="-122"/>
              <a:cs typeface="+mn-cs"/>
              <a:sym typeface="Arial" panose="020B0604020202020204" pitchFamily="34" charset="0"/>
            </a:endParaRPr>
          </a:p>
          <a:p>
            <a:pPr marL="609600" marR="0" lvl="0" indent="-60960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（三）生物反应调节剂  </a:t>
            </a:r>
            <a:r>
              <a:rPr kumimoji="0" lang="zh-CN" altLang="en-US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anose="02010609030101010101" pitchFamily="49" charset="-122"/>
                <a:ea typeface="楷体_GB2312" panose="02010609030101010101" pitchFamily="49" charset="-122"/>
                <a:cs typeface="+mn-cs"/>
              </a:rPr>
              <a:t>作为辅助治疗</a:t>
            </a:r>
            <a:endParaRPr kumimoji="0" lang="zh-CN" altLang="en-US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anose="02010609030101010101" pitchFamily="49" charset="-122"/>
              <a:ea typeface="楷体_GB2312" panose="02010609030101010101" pitchFamily="49" charset="-122"/>
              <a:cs typeface="+mn-cs"/>
            </a:endParaRPr>
          </a:p>
          <a:p>
            <a:pPr marL="609600" marR="0" lvl="0" indent="-60960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（四）中医中药治疗  </a:t>
            </a:r>
            <a:r>
              <a:rPr kumimoji="0" lang="zh-CN" altLang="en-US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anose="02010609030101010101" pitchFamily="49" charset="-122"/>
                <a:ea typeface="楷体_GB2312" panose="02010609030101010101" pitchFamily="49" charset="-122"/>
                <a:cs typeface="+mn-cs"/>
              </a:rPr>
              <a:t>在巩固、促进、恢复机体功能中起到辅助作用。</a:t>
            </a:r>
            <a:endParaRPr kumimoji="0" lang="zh-CN" altLang="en-US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anose="02010609030101010101" pitchFamily="49" charset="-122"/>
              <a:ea typeface="楷体_GB2312" panose="02010609030101010101" pitchFamily="49" charset="-122"/>
              <a:cs typeface="+mn-cs"/>
            </a:endParaRPr>
          </a:p>
          <a:p>
            <a:pPr marL="609600" marR="0" lvl="0" indent="-60960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+mn-cs"/>
              </a:rPr>
              <a:t>（五）</a:t>
            </a:r>
            <a:r>
              <a:rPr kumimoji="0" lang="zh-CN" altLang="en-US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anose="02010609030101010101" pitchFamily="49" charset="-122"/>
                <a:ea typeface="楷体_GB2312" panose="02010609030101010101" pitchFamily="49" charset="-122"/>
                <a:cs typeface="+mn-cs"/>
              </a:rPr>
              <a:t>外科治疗是肺癌首选和最主要的治疗方法，也是唯一能使肺癌治愈的治疗方法。</a:t>
            </a:r>
            <a:endParaRPr kumimoji="0" lang="zh-CN" altLang="en-US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cs typeface="+mn-cs"/>
            </a:endParaRPr>
          </a:p>
          <a:p>
            <a:pPr marL="609600" marR="0" lvl="0" indent="-609600" algn="l" defTabSz="914400" rtl="0" eaLnBrk="1" fontAlgn="base" latinLnBrk="0" hangingPunct="1">
              <a:lnSpc>
                <a:spcPct val="120000"/>
              </a:lnSpc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" panose="05000000000000000000" pitchFamily="2" charset="2"/>
              <a:buNone/>
              <a:defRPr/>
            </a:pPr>
            <a:endParaRPr kumimoji="0" lang="zh-CN" altLang="en-US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anose="02010609030101010101" pitchFamily="49" charset="-122"/>
              <a:ea typeface="楷体_GB2312" panose="02010609030101010101" pitchFamily="49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randomBar dir="vert"/>
      </p:transition>
    </mc:Choice>
    <mc:Fallback>
      <p:transition spd="slow">
        <p:randomBar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54803" y="228917"/>
            <a:ext cx="10564260" cy="5543549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132049" y="2114550"/>
            <a:ext cx="7609840" cy="2306955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7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任务六</a:t>
            </a:r>
            <a:endParaRPr lang="zh-CN" altLang="en-US" sz="72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  <a:p>
            <a:pPr algn="ctr"/>
            <a:r>
              <a:rPr lang="zh-CN" altLang="en-US" sz="7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呼吸衰竭 </a:t>
            </a:r>
            <a:endParaRPr lang="zh-CN" altLang="en-US" sz="72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剪去对角 3"/>
          <p:cNvSpPr/>
          <p:nvPr>
            <p:custDataLst>
              <p:tags r:id="rId1"/>
            </p:custDataLst>
          </p:nvPr>
        </p:nvSpPr>
        <p:spPr>
          <a:xfrm>
            <a:off x="661194" y="1715770"/>
            <a:ext cx="10870565" cy="4257675"/>
          </a:xfrm>
          <a:prstGeom prst="snip2DiagRect">
            <a:avLst>
              <a:gd name="adj1" fmla="val 0"/>
              <a:gd name="adj2" fmla="val 4623"/>
            </a:avLst>
          </a:prstGeom>
          <a:noFill/>
          <a:ln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隶书" panose="02010509060101010101" pitchFamily="49" charset="-122"/>
              <a:ea typeface="隶书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204595" y="1906270"/>
            <a:ext cx="9658985" cy="2030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711200" algn="just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3773799597"/>
                </a:ext>
              </a:extLst>
            </a:pPr>
            <a:r>
              <a:rPr sz="2800" dirty="0">
                <a:latin typeface="微软雅黑" panose="020B0503020204020204" charset="-122"/>
                <a:ea typeface="微软雅黑" panose="020B0503020204020204" charset="-122"/>
              </a:rPr>
              <a:t>患者，男，40岁。因呼吸衰竭收住院治疗。入院后给予呼吸机辅助呼吸和呼吸兴奋药，在治疗过程中患者出现了恶心、呕吐、烦躁、面色潮红、肌肉颤动等症状。</a:t>
            </a:r>
            <a:endParaRPr sz="28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 idx="4294967295"/>
          </p:nvPr>
        </p:nvSpPr>
        <p:spPr>
          <a:xfrm>
            <a:off x="-168275" y="0"/>
            <a:ext cx="2834005" cy="672465"/>
          </a:xfrm>
        </p:spPr>
        <p:txBody>
          <a:bodyPr>
            <a:normAutofit fontScale="90000"/>
          </a:bodyPr>
          <a:p>
            <a:pPr lvl="0" algn="ctr"/>
            <a:br>
              <a:rPr lang="en-US" altLang="zh-CN" sz="4000" kern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楷体_GB2312" panose="02010609030101010101" pitchFamily="49" charset="-122"/>
                <a:ea typeface="楷体_GB2312" panose="02010609030101010101" pitchFamily="49" charset="-122"/>
              </a:rPr>
            </a:br>
            <a:r>
              <a:rPr lang="zh-CN" sz="3000" b="1" spc="388" dirty="0" smtClean="0">
                <a:ln w="3175">
                  <a:noFill/>
                  <a:prstDash val="dash"/>
                </a:ln>
                <a:solidFill>
                  <a:schemeClr val="bg1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情景导入</a:t>
            </a:r>
            <a:br>
              <a:rPr lang="zh-CN" sz="3000" b="1" spc="388" dirty="0" smtClean="0">
                <a:ln w="3175">
                  <a:noFill/>
                  <a:prstDash val="dash"/>
                </a:ln>
                <a:solidFill>
                  <a:schemeClr val="bg1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</a:br>
            <a:endParaRPr lang="zh-CN" altLang="en-US" sz="4000" dirty="0" smtClean="0">
              <a:solidFill>
                <a:srgbClr val="FF0000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113915" y="4455160"/>
            <a:ext cx="6615430" cy="7372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>
              <a:lnSpc>
                <a:spcPct val="150000"/>
              </a:lnSpc>
            </a:pPr>
            <a:r>
              <a:rPr lang="zh-CN" sz="2800" dirty="0">
                <a:latin typeface="微软雅黑" panose="020B0503020204020204" charset="-122"/>
                <a:ea typeface="微软雅黑" panose="020B0503020204020204" charset="-122"/>
              </a:rPr>
              <a:t>思考：</a:t>
            </a:r>
            <a:r>
              <a:rPr sz="2800" dirty="0">
                <a:latin typeface="微软雅黑" panose="020B0503020204020204" charset="-122"/>
                <a:ea typeface="微软雅黑" panose="020B0503020204020204" charset="-122"/>
              </a:rPr>
              <a:t>呼吸衰竭的诊断标准有哪些?</a:t>
            </a:r>
            <a:endParaRPr sz="28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0" name="图片 9" descr="问号"/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9680000">
            <a:off x="11036300" y="819150"/>
            <a:ext cx="914400" cy="9144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randomBar dir="vert"/>
      </p:transition>
    </mc:Choice>
    <mc:Fallback>
      <p:transition spd="slow">
        <p:randomBar dir="vert"/>
      </p:transition>
    </mc:Fallback>
  </mc:AlternateContent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剪去对角 3"/>
          <p:cNvSpPr/>
          <p:nvPr>
            <p:custDataLst>
              <p:tags r:id="rId1"/>
            </p:custDataLst>
          </p:nvPr>
        </p:nvSpPr>
        <p:spPr>
          <a:xfrm>
            <a:off x="661194" y="1715770"/>
            <a:ext cx="10870565" cy="4257675"/>
          </a:xfrm>
          <a:prstGeom prst="snip2DiagRect">
            <a:avLst>
              <a:gd name="adj1" fmla="val 0"/>
              <a:gd name="adj2" fmla="val 4623"/>
            </a:avLst>
          </a:prstGeom>
          <a:noFill/>
          <a:ln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隶书" panose="02010509060101010101" pitchFamily="49" charset="-122"/>
              <a:ea typeface="隶书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23" name="Title 6"/>
          <p:cNvSpPr txBox="1"/>
          <p:nvPr>
            <p:custDataLst>
              <p:tags r:id="rId2"/>
            </p:custDataLst>
          </p:nvPr>
        </p:nvSpPr>
        <p:spPr>
          <a:xfrm>
            <a:off x="772427" y="91034"/>
            <a:ext cx="952500" cy="502920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none" lIns="72000" tIns="36195" rIns="72000" bIns="36195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lang="zh-CN" altLang="en-US" sz="2800" b="1" spc="388" dirty="0" smtClean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定义</a:t>
            </a:r>
            <a:endParaRPr lang="zh-CN" altLang="en-US" sz="2800" b="1" spc="388" dirty="0" smtClean="0">
              <a:ln w="3175">
                <a:noFill/>
                <a:prstDash val="dash"/>
              </a:ln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209675" y="1859915"/>
            <a:ext cx="9636760" cy="33229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285750" indent="-285750">
              <a:lnSpc>
                <a:spcPct val="150000"/>
              </a:lnSpc>
              <a:buFont typeface="Wingdings" panose="05000000000000000000" charset="0"/>
              <a:buChar char="l"/>
            </a:pPr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呼吸衰竭(respiratory failure)是指各种原因引起的肺通气和(或)换气功能严重障碍，以致在静息状态下不能维持足够的气体交换，导致低氧血症伴(或不伴)高碳酸血症，进而引起一系列病理生理改变和相应临床表现的综合征。</a:t>
            </a:r>
            <a:endParaRPr lang="zh-CN" altLang="en-US" sz="28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charset="0"/>
              <a:buChar char="l"/>
            </a:pPr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分为急性呼吸衰竭和慢性呼吸衰竭。</a:t>
            </a:r>
            <a:endParaRPr lang="zh-CN" altLang="en-US" sz="28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randomBar dir="vert"/>
      </p:transition>
    </mc:Choice>
    <mc:Fallback>
      <p:transition spd="slow">
        <p:randomBar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剪去对角 3"/>
          <p:cNvSpPr/>
          <p:nvPr>
            <p:custDataLst>
              <p:tags r:id="rId1"/>
            </p:custDataLst>
          </p:nvPr>
        </p:nvSpPr>
        <p:spPr>
          <a:xfrm>
            <a:off x="661194" y="1715770"/>
            <a:ext cx="10870565" cy="4257675"/>
          </a:xfrm>
          <a:prstGeom prst="snip2DiagRect">
            <a:avLst>
              <a:gd name="adj1" fmla="val 0"/>
              <a:gd name="adj2" fmla="val 4623"/>
            </a:avLst>
          </a:prstGeom>
          <a:noFill/>
          <a:ln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隶书" panose="02010509060101010101" pitchFamily="49" charset="-122"/>
              <a:ea typeface="隶书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23" name="Title 6"/>
          <p:cNvSpPr txBox="1"/>
          <p:nvPr>
            <p:custDataLst>
              <p:tags r:id="rId2"/>
            </p:custDataLst>
          </p:nvPr>
        </p:nvSpPr>
        <p:spPr>
          <a:xfrm>
            <a:off x="231407" y="97384"/>
            <a:ext cx="1780726" cy="503984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none" lIns="72000" tIns="36195" rIns="72000" bIns="36195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一、</a:t>
            </a:r>
            <a:r>
              <a:rPr lang="zh-CN" altLang="en-US"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概述</a:t>
            </a:r>
            <a:endParaRPr sz="2800" b="1" spc="388" dirty="0">
              <a:ln w="3175">
                <a:noFill/>
                <a:prstDash val="dash"/>
              </a:ln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pic>
        <p:nvPicPr>
          <p:cNvPr id="3" name="Picture 3" descr="呼吸全貌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60241" y="884555"/>
            <a:ext cx="3532330" cy="5654082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4434840" y="1120775"/>
            <a:ext cx="609494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/>
            <a:r>
              <a:rPr lang="zh-CN" altLang="en-US" sz="3200" b="1" dirty="0">
                <a:solidFill>
                  <a:srgbClr val="000057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急性上呼吸道感染</a:t>
            </a:r>
            <a:r>
              <a:rPr lang="zh-CN" altLang="en-US" sz="1800" b="1" dirty="0">
                <a:solidFill>
                  <a:srgbClr val="000057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：</a:t>
            </a:r>
            <a:endParaRPr lang="zh-CN" altLang="en-US" sz="1800" b="1" dirty="0">
              <a:solidFill>
                <a:srgbClr val="000057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9" name="Text Box 7"/>
          <p:cNvSpPr txBox="1"/>
          <p:nvPr/>
        </p:nvSpPr>
        <p:spPr>
          <a:xfrm>
            <a:off x="5026265" y="2103886"/>
            <a:ext cx="4796156" cy="23685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>
              <a:defRPr/>
            </a:pPr>
            <a:endParaRPr lang="zh-CN" altLang="en-US" sz="2800" b="1" noProof="1">
              <a:solidFill>
                <a:schemeClr val="accent4"/>
              </a:solidFill>
              <a:latin typeface="楷体_GB2312" panose="02010609030101010101" pitchFamily="49" charset="-122"/>
            </a:endParaRPr>
          </a:p>
          <a:p>
            <a:pPr>
              <a:defRPr/>
            </a:pPr>
            <a:r>
              <a:rPr lang="zh-CN" altLang="en-US" sz="2800" b="1" noProof="1">
                <a:latin typeface="楷体_GB2312" panose="02010609030101010101" pitchFamily="49" charset="-122"/>
              </a:rPr>
              <a:t>    是鼻腔、咽或喉部急性炎症的总称。</a:t>
            </a:r>
            <a:endParaRPr lang="zh-CN" altLang="en-US" sz="3200" b="1" noProof="1">
              <a:latin typeface="楷体_GB2312" panose="02010609030101010101" pitchFamily="49" charset="-122"/>
            </a:endParaRPr>
          </a:p>
          <a:p>
            <a:pPr>
              <a:defRPr/>
            </a:pPr>
            <a:endParaRPr lang="zh-CN" altLang="en-US" sz="3200" b="1" noProof="1">
              <a:solidFill>
                <a:schemeClr val="accent4"/>
              </a:solidFill>
              <a:latin typeface="楷体_GB2312" panose="02010609030101010101" pitchFamily="49" charset="-122"/>
            </a:endParaRPr>
          </a:p>
          <a:p>
            <a:pPr>
              <a:defRPr/>
            </a:pPr>
            <a:r>
              <a:rPr lang="zh-CN" altLang="en-US" sz="3200" b="1" noProof="1">
                <a:solidFill>
                  <a:schemeClr val="accent4"/>
                </a:solidFill>
                <a:latin typeface="楷体_GB2312" panose="02010609030101010101" pitchFamily="49" charset="-122"/>
              </a:rPr>
              <a:t>。 </a:t>
            </a:r>
            <a:endParaRPr lang="zh-CN" altLang="en-US" sz="3200" b="1" noProof="1">
              <a:solidFill>
                <a:schemeClr val="accent4"/>
              </a:solidFill>
              <a:latin typeface="楷体_GB2312" panose="02010609030101010101" pitchFamily="49" charset="-122"/>
            </a:endParaRPr>
          </a:p>
        </p:txBody>
      </p:sp>
    </p:spTree>
  </p:cSld>
  <p:clrMapOvr>
    <a:masterClrMapping/>
  </p:clrMapOvr>
  <p:transition spd="slow">
    <p:randomBar dir="vert"/>
  </p:transition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标题 1"/>
          <p:cNvSpPr>
            <a:spLocks noGrp="1"/>
          </p:cNvSpPr>
          <p:nvPr>
            <p:ph type="title"/>
          </p:nvPr>
        </p:nvSpPr>
        <p:spPr>
          <a:xfrm>
            <a:off x="192723" y="-177165"/>
            <a:ext cx="3360737" cy="960438"/>
          </a:xfrm>
        </p:spPr>
        <p:txBody>
          <a:bodyPr vert="horz" wrap="square" lIns="91440" tIns="45720" rIns="91440" bIns="45720" anchor="ctr" anchorCtr="0">
            <a:normAutofit fontScale="90000"/>
          </a:bodyPr>
          <a:p>
            <a:pPr eaLnBrk="1" hangingPunct="1"/>
            <a:r>
              <a:rPr lang="zh-CN" altLang="en-US" sz="3200" b="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一、急性呼吸衰竭</a:t>
            </a:r>
            <a:endParaRPr lang="zh-CN" altLang="en-US" sz="3200" b="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42620" y="920115"/>
            <a:ext cx="419798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/>
              <a:t>（一）病因及发病机制</a:t>
            </a:r>
            <a:endParaRPr lang="zh-CN" altLang="en-US" sz="280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49935" y="1831340"/>
            <a:ext cx="11119485" cy="4351655"/>
          </a:xfrm>
        </p:spPr>
        <p:txBody>
          <a:bodyPr vert="horz" wrap="square" lIns="91440" tIns="45720" rIns="91440" bIns="45720" numCol="1" anchor="t" anchorCtr="0" compatLnSpc="1"/>
          <a:p>
            <a:pPr marL="0" indent="0" eaLnBrk="1" hangingPunct="1">
              <a:lnSpc>
                <a:spcPct val="150000"/>
              </a:lnSpc>
              <a:buNone/>
            </a:pPr>
            <a:r>
              <a:rPr lang="en-US" altLang="en-US" dirty="0">
                <a:solidFill>
                  <a:schemeClr val="tx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1.呼吸系统疾病如严重呼吸系统感染、急性呼吸道阻塞性病变、哮喘、</a:t>
            </a:r>
            <a:endParaRPr lang="en-US" altLang="en-US" dirty="0">
              <a:solidFill>
                <a:schemeClr val="tx1"/>
              </a:solidFill>
              <a:effectLst>
                <a:outerShdw blurRad="38100" dist="38100" dir="2700000">
                  <a:srgbClr val="C0C0C0"/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0" indent="0" eaLnBrk="1" hangingPunct="1">
              <a:lnSpc>
                <a:spcPct val="150000"/>
              </a:lnSpc>
              <a:buNone/>
            </a:pPr>
            <a:r>
              <a:rPr lang="en-US" altLang="en-US" dirty="0">
                <a:solidFill>
                  <a:schemeClr val="tx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  急性肺水肿、肺血管疾病、自发性气胸和急剧增加的胸腔积液；</a:t>
            </a:r>
            <a:endParaRPr lang="en-US" altLang="en-US" dirty="0">
              <a:solidFill>
                <a:schemeClr val="tx1"/>
              </a:solidFill>
              <a:effectLst>
                <a:outerShdw blurRad="38100" dist="38100" dir="2700000">
                  <a:srgbClr val="C0C0C0"/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0" indent="0" eaLnBrk="1" hangingPunct="1">
              <a:lnSpc>
                <a:spcPct val="150000"/>
              </a:lnSpc>
              <a:buNone/>
            </a:pPr>
            <a:r>
              <a:rPr lang="en-US" altLang="en-US" dirty="0">
                <a:solidFill>
                  <a:schemeClr val="tx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2.急性颅内感染、颅脑外伤、脑血管病变(脑出血、脑梗死)等直接或间</a:t>
            </a:r>
            <a:endParaRPr lang="en-US" altLang="en-US" dirty="0">
              <a:solidFill>
                <a:schemeClr val="tx1"/>
              </a:solidFill>
              <a:effectLst>
                <a:outerShdw blurRad="38100" dist="38100" dir="2700000">
                  <a:srgbClr val="C0C0C0"/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0" indent="0" eaLnBrk="1" hangingPunct="1">
              <a:lnSpc>
                <a:spcPct val="150000"/>
              </a:lnSpc>
              <a:buNone/>
            </a:pPr>
            <a:r>
              <a:rPr lang="en-US" altLang="en-US" dirty="0">
                <a:solidFill>
                  <a:schemeClr val="tx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  接抑制呼吸中枢；</a:t>
            </a:r>
            <a:endParaRPr lang="en-US" altLang="en-US" dirty="0">
              <a:solidFill>
                <a:schemeClr val="tx1"/>
              </a:solidFill>
              <a:effectLst>
                <a:outerShdw blurRad="38100" dist="38100" dir="2700000">
                  <a:srgbClr val="C0C0C0"/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0" indent="0" eaLnBrk="1" hangingPunct="1">
              <a:lnSpc>
                <a:spcPct val="150000"/>
              </a:lnSpc>
              <a:buNone/>
            </a:pPr>
            <a:r>
              <a:rPr lang="en-US" altLang="en-US" dirty="0">
                <a:solidFill>
                  <a:schemeClr val="tx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3.重症肌无力可因神经一肌肉传导系统，引起通气不足。</a:t>
            </a:r>
            <a:endParaRPr lang="en-US" altLang="en-US" dirty="0">
              <a:solidFill>
                <a:schemeClr val="tx1"/>
              </a:solidFill>
              <a:effectLst>
                <a:outerShdw blurRad="38100" dist="38100" dir="2700000">
                  <a:srgbClr val="C0C0C0"/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randomBar dir="vert"/>
      </p:transition>
    </mc:Choice>
    <mc:Fallback>
      <p:transition spd="slow">
        <p:randomBar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标题 1"/>
          <p:cNvSpPr>
            <a:spLocks noGrp="1"/>
          </p:cNvSpPr>
          <p:nvPr>
            <p:ph type="title"/>
          </p:nvPr>
        </p:nvSpPr>
        <p:spPr>
          <a:xfrm>
            <a:off x="317183" y="-141605"/>
            <a:ext cx="3360737" cy="960438"/>
          </a:xfrm>
        </p:spPr>
        <p:txBody>
          <a:bodyPr vert="horz" wrap="square" lIns="91440" tIns="45720" rIns="91440" bIns="45720" anchor="ctr" anchorCtr="0">
            <a:normAutofit fontScale="90000"/>
          </a:bodyPr>
          <a:p>
            <a:pPr eaLnBrk="1" hangingPunct="1"/>
            <a:r>
              <a:rPr lang="zh-CN" altLang="en-US" sz="3200" b="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一、急性呼吸衰竭</a:t>
            </a:r>
            <a:endParaRPr lang="zh-CN" altLang="en-US" sz="3200" b="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0" y="819150"/>
            <a:ext cx="419798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/>
              <a:t>（二）临床表现</a:t>
            </a:r>
            <a:endParaRPr lang="zh-CN" altLang="en-US" sz="280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48005" y="1458595"/>
            <a:ext cx="11874500" cy="5399405"/>
          </a:xfrm>
        </p:spPr>
        <p:txBody>
          <a:bodyPr vert="horz" wrap="square" lIns="91440" tIns="45720" rIns="91440" bIns="45720" numCol="1" anchor="t" anchorCtr="0" compatLnSpc="1">
            <a:noAutofit/>
          </a:bodyPr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anose="05000000000000000000" pitchFamily="2" charset="2"/>
              <a:buNone/>
              <a:defRPr/>
            </a:pPr>
            <a:r>
              <a:rPr lang="zh-CN" altLang="en-US"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1. 呼吸困难　</a:t>
            </a:r>
            <a:r>
              <a:rPr lang="zh-CN" altLang="en-US">
                <a:solidFill>
                  <a:srgbClr val="FF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呼吸衰竭最早出现的症状。</a:t>
            </a:r>
            <a:endParaRPr kumimoji="0" lang="zh-CN" altLang="en-US" b="0" i="0" u="none" strike="noStrike" kern="1200" cap="none" spc="0" normalizeH="0" baseline="0" noProof="1">
              <a:solidFill>
                <a:schemeClr val="tx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anose="05000000000000000000" pitchFamily="2" charset="2"/>
              <a:buNone/>
              <a:defRPr/>
            </a:pPr>
            <a:r>
              <a:rPr lang="zh-CN" altLang="en-US"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2. 发绀　</a:t>
            </a:r>
            <a:r>
              <a:rPr lang="zh-CN" altLang="en-US">
                <a:solidFill>
                  <a:srgbClr val="FF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缺氧的典型表现</a:t>
            </a:r>
            <a:r>
              <a:rPr lang="zh-CN" altLang="en-US"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。可在口唇、指甲、耳郭出现青紫。</a:t>
            </a:r>
            <a:endParaRPr kumimoji="0" lang="zh-CN" altLang="en-US" b="0" i="0" u="none" strike="noStrike" kern="1200" cap="none" spc="0" normalizeH="0" baseline="0" noProof="1">
              <a:solidFill>
                <a:schemeClr val="tx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anose="05000000000000000000" pitchFamily="2" charset="2"/>
              <a:buNone/>
              <a:defRPr/>
            </a:pPr>
            <a:r>
              <a:rPr lang="zh-CN" altLang="en-US"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3. 精神神经症状　急性缺氧可出现精神错乱、躁狂、昏迷、抽搐等症状。合并急性</a:t>
            </a:r>
            <a:r>
              <a:rPr lang="zh-CN" altLang="en-US">
                <a:ln>
                  <a:noFill/>
                </a:ln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CO</a:t>
            </a:r>
            <a:r>
              <a:rPr lang="zh-CN" altLang="en-US" baseline="-25000">
                <a:ln>
                  <a:noFill/>
                </a:ln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 </a:t>
            </a:r>
            <a:r>
              <a:rPr lang="zh-CN" altLang="en-US">
                <a:ln>
                  <a:noFill/>
                </a:ln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潴留可出现嗜睡、淡漠、扑翼样震颤，以至呼吸骤停。</a:t>
            </a:r>
            <a:endParaRPr kumimoji="0" lang="zh-CN" altLang="en-US" b="0" i="0" u="none" strike="noStrike" kern="1200" cap="none" spc="0" normalizeH="0" baseline="0" noProof="1">
              <a:solidFill>
                <a:schemeClr val="tx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anose="05000000000000000000" pitchFamily="2" charset="2"/>
              <a:buNone/>
              <a:defRPr/>
            </a:pPr>
            <a:r>
              <a:rPr lang="zh-CN" altLang="en-US"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4. 循环系统症状　多数患者有心动过速、心肌损害。</a:t>
            </a:r>
            <a:endParaRPr kumimoji="0" lang="zh-CN" altLang="en-US" b="0" i="0" u="none" strike="noStrike" kern="1200" cap="none" spc="0" normalizeH="0" baseline="0" noProof="1">
              <a:solidFill>
                <a:schemeClr val="tx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anose="05000000000000000000" pitchFamily="2" charset="2"/>
              <a:buNone/>
              <a:defRPr/>
            </a:pPr>
            <a:r>
              <a:rPr lang="zh-CN" altLang="en-US"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5. 消化和泌尿系统　严重呼吸衰竭者可出现ALT与BUN升高；个别患者可出现尿蛋白、红细胞和管型。发生应激性溃疡时可引起上消化道出血。</a:t>
            </a:r>
            <a:endParaRPr lang="zh-CN" altLang="en-US"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randomBar dir="vert"/>
      </p:transition>
    </mc:Choice>
    <mc:Fallback>
      <p:transition spd="slow">
        <p:randomBar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标题 1"/>
          <p:cNvSpPr>
            <a:spLocks noGrp="1"/>
          </p:cNvSpPr>
          <p:nvPr>
            <p:ph type="title"/>
          </p:nvPr>
        </p:nvSpPr>
        <p:spPr>
          <a:xfrm>
            <a:off x="317183" y="0"/>
            <a:ext cx="3360737" cy="960438"/>
          </a:xfrm>
        </p:spPr>
        <p:txBody>
          <a:bodyPr vert="horz" wrap="square" lIns="91440" tIns="45720" rIns="91440" bIns="45720" anchor="ctr" anchorCtr="0">
            <a:normAutofit fontScale="90000"/>
          </a:bodyPr>
          <a:p>
            <a:pPr eaLnBrk="1" hangingPunct="1"/>
            <a:r>
              <a:rPr lang="zh-CN" altLang="en-US" sz="3200" b="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一、急性呼吸衰竭</a:t>
            </a:r>
            <a:endParaRPr lang="zh-CN" altLang="en-US" sz="3200" b="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17500" y="920115"/>
            <a:ext cx="419798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/>
              <a:t>（三）辅助检查</a:t>
            </a:r>
            <a:endParaRPr lang="zh-CN" altLang="en-US" sz="280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17500" y="1564640"/>
            <a:ext cx="11696065" cy="5027295"/>
          </a:xfrm>
        </p:spPr>
        <p:txBody>
          <a:bodyPr vert="horz" wrap="square" lIns="91440" tIns="45720" rIns="91440" bIns="45720" numCol="1" anchor="t" anchorCtr="0" compatLnSpc="1">
            <a:noAutofit/>
          </a:bodyPr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anose="05000000000000000000" pitchFamily="2" charset="2"/>
              <a:buNone/>
              <a:defRPr/>
            </a:pPr>
            <a:r>
              <a:rPr lang="zh-CN" altLang="en-US"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1.动脉血气分析</a:t>
            </a:r>
            <a:r>
              <a:rPr lang="en-US" altLang="zh-CN"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 用于判断呼吸衰竭和酸碱失衡的严重程度及指导治疗。</a:t>
            </a:r>
            <a:endParaRPr lang="en-US" altLang="zh-CN"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anose="05000000000000000000" pitchFamily="2" charset="2"/>
              <a:buNone/>
              <a:defRPr/>
            </a:pPr>
            <a:r>
              <a:rPr lang="en-US" altLang="zh-CN"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  当PaCO₂升高、pH正常时，称为</a:t>
            </a:r>
            <a:r>
              <a:rPr lang="en-US" altLang="zh-CN">
                <a:solidFill>
                  <a:schemeClr val="accent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代偿性呼吸性酸中毒</a:t>
            </a:r>
            <a:r>
              <a:rPr lang="en-US" altLang="zh-CN"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；</a:t>
            </a:r>
            <a:endParaRPr lang="en-US" altLang="zh-CN"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anose="05000000000000000000" pitchFamily="2" charset="2"/>
              <a:buNone/>
              <a:defRPr/>
            </a:pPr>
            <a:r>
              <a:rPr lang="en-US" altLang="zh-CN"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 若PaCO₂升高、pH&lt;7.35</a:t>
            </a:r>
            <a:r>
              <a:rPr lang="zh-CN" altLang="en-US"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，</a:t>
            </a:r>
            <a:r>
              <a:rPr lang="en-US" altLang="zh-CN"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则称为</a:t>
            </a:r>
            <a:r>
              <a:rPr lang="en-US" altLang="zh-CN">
                <a:solidFill>
                  <a:schemeClr val="accent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失代偿性呼吸性酸中毒</a:t>
            </a:r>
            <a:r>
              <a:rPr lang="en-US" altLang="zh-CN"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。在具体分析时要结合临床情况。</a:t>
            </a:r>
            <a:endParaRPr lang="en-US" altLang="zh-CN"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anose="05000000000000000000" pitchFamily="2" charset="2"/>
              <a:buNone/>
              <a:defRPr/>
            </a:pPr>
            <a:r>
              <a:rPr lang="zh-CN" altLang="en-US"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2.肺功能检查</a:t>
            </a:r>
            <a:endParaRPr lang="zh-CN" altLang="en-US"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anose="05000000000000000000" pitchFamily="2" charset="2"/>
              <a:buNone/>
              <a:defRPr/>
            </a:pPr>
            <a:r>
              <a:rPr lang="zh-CN" altLang="en-US"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3.影像检查</a:t>
            </a:r>
            <a:r>
              <a:rPr lang="en-US" altLang="zh-CN"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包括X线胸片、胸部CT和肺血管造影等。</a:t>
            </a:r>
            <a:endParaRPr lang="en-US" altLang="zh-CN"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anose="05000000000000000000" pitchFamily="2" charset="2"/>
              <a:buNone/>
              <a:defRPr/>
            </a:pPr>
            <a:r>
              <a:rPr lang="zh-CN" altLang="en-US"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4.纤维支气管检查</a:t>
            </a:r>
            <a:endParaRPr lang="zh-CN" altLang="en-US"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randomBar dir="vert"/>
      </p:transition>
    </mc:Choice>
    <mc:Fallback>
      <p:transition spd="slow">
        <p:randomBar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标题 1"/>
          <p:cNvSpPr>
            <a:spLocks noGrp="1"/>
          </p:cNvSpPr>
          <p:nvPr>
            <p:ph type="title"/>
          </p:nvPr>
        </p:nvSpPr>
        <p:spPr>
          <a:xfrm>
            <a:off x="317183" y="0"/>
            <a:ext cx="3360737" cy="960438"/>
          </a:xfrm>
        </p:spPr>
        <p:txBody>
          <a:bodyPr vert="horz" wrap="square" lIns="91440" tIns="45720" rIns="91440" bIns="45720" anchor="ctr" anchorCtr="0">
            <a:normAutofit fontScale="90000"/>
          </a:bodyPr>
          <a:p>
            <a:pPr eaLnBrk="1" hangingPunct="1"/>
            <a:r>
              <a:rPr lang="zh-CN" altLang="en-US" sz="3200" b="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一、急性呼吸衰竭</a:t>
            </a:r>
            <a:endParaRPr lang="zh-CN" altLang="en-US" sz="3200" b="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42620" y="920115"/>
            <a:ext cx="419798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/>
              <a:t>（四）诊断</a:t>
            </a:r>
            <a:endParaRPr lang="zh-CN" altLang="en-US" sz="280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42620" y="1582420"/>
            <a:ext cx="11262995" cy="4351655"/>
          </a:xfrm>
        </p:spPr>
        <p:txBody>
          <a:bodyPr vert="horz" wrap="square" lIns="91440" tIns="45720" rIns="91440" bIns="45720" numCol="1" anchor="t" anchorCtr="0" compatLnSpc="1">
            <a:noAutofit/>
          </a:bodyPr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anose="05000000000000000000" pitchFamily="2" charset="2"/>
              <a:buNone/>
              <a:defRPr/>
            </a:pPr>
            <a:r>
              <a:rPr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诊断---动脉血气分析</a:t>
            </a:r>
            <a:endParaRPr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anose="05000000000000000000" pitchFamily="2" charset="2"/>
              <a:buNone/>
              <a:defRPr/>
            </a:pPr>
            <a:r>
              <a:rPr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1. Ⅰ型呼吸衰竭　</a:t>
            </a:r>
            <a:r>
              <a:rPr lang="en-US"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 </a:t>
            </a:r>
            <a:r>
              <a:rPr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缺 氧， 无 CO2 潴 留， 或 伴 CO2 降 低， </a:t>
            </a:r>
            <a:r>
              <a:rPr lang="en-US"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</a:t>
            </a:r>
            <a:endParaRPr lang="en-US"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anose="05000000000000000000" pitchFamily="2" charset="2"/>
              <a:buNone/>
              <a:defRPr/>
            </a:pPr>
            <a:r>
              <a:rPr lang="en-US"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           </a:t>
            </a:r>
            <a:r>
              <a:rPr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血 气 分 析 特 点 是PaO</a:t>
            </a:r>
            <a:r>
              <a:rPr baseline="-25000"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</a:t>
            </a:r>
            <a:r>
              <a:rPr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&lt;60mmHg，PaCO</a:t>
            </a:r>
            <a:r>
              <a:rPr baseline="-25000"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</a:t>
            </a:r>
            <a:r>
              <a:rPr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降低或正常。</a:t>
            </a:r>
            <a:endParaRPr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anose="05000000000000000000" pitchFamily="2" charset="2"/>
              <a:buNone/>
              <a:defRPr/>
            </a:pPr>
            <a:endParaRPr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anose="05000000000000000000" pitchFamily="2" charset="2"/>
              <a:buNone/>
              <a:defRPr/>
            </a:pPr>
            <a:r>
              <a:rPr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2. Ⅱ型呼吸衰竭　</a:t>
            </a:r>
            <a:r>
              <a:rPr lang="en-US"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 </a:t>
            </a:r>
            <a:r>
              <a:rPr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即高碳酸性呼吸衰竭，血气分析特点是 </a:t>
            </a:r>
            <a:endParaRPr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anose="05000000000000000000" pitchFamily="2" charset="2"/>
              <a:buNone/>
              <a:defRPr/>
            </a:pPr>
            <a:r>
              <a:rPr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</a:t>
            </a:r>
            <a:r>
              <a:rPr lang="en-US"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          </a:t>
            </a:r>
            <a:r>
              <a:rPr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PaO</a:t>
            </a:r>
            <a:r>
              <a:rPr baseline="-25000"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</a:t>
            </a:r>
            <a:r>
              <a:rPr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&lt;60mmHg，同时伴有 PaCO</a:t>
            </a:r>
            <a:r>
              <a:rPr baseline="-25000"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</a:t>
            </a:r>
            <a:r>
              <a:rPr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&gt;50mmHg。</a:t>
            </a:r>
            <a:endParaRPr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randomBar dir="vert"/>
      </p:transition>
    </mc:Choice>
    <mc:Fallback>
      <p:transition spd="slow">
        <p:randomBar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标题 1"/>
          <p:cNvSpPr>
            <a:spLocks noGrp="1"/>
          </p:cNvSpPr>
          <p:nvPr>
            <p:ph type="title"/>
          </p:nvPr>
        </p:nvSpPr>
        <p:spPr>
          <a:xfrm>
            <a:off x="317183" y="0"/>
            <a:ext cx="3360737" cy="960438"/>
          </a:xfrm>
        </p:spPr>
        <p:txBody>
          <a:bodyPr vert="horz" wrap="square" lIns="91440" tIns="45720" rIns="91440" bIns="45720" anchor="ctr" anchorCtr="0">
            <a:normAutofit fontScale="90000"/>
          </a:bodyPr>
          <a:p>
            <a:pPr eaLnBrk="1" hangingPunct="1"/>
            <a:r>
              <a:rPr lang="zh-CN" altLang="en-US" sz="3200" b="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一、急性呼吸衰竭</a:t>
            </a:r>
            <a:endParaRPr lang="zh-CN" altLang="en-US" sz="3200" b="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42620" y="920115"/>
            <a:ext cx="419798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/>
              <a:t>（五）治疗</a:t>
            </a:r>
            <a:endParaRPr lang="zh-CN" altLang="en-US" sz="280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17500" y="1742440"/>
            <a:ext cx="11763375" cy="5115560"/>
          </a:xfrm>
        </p:spPr>
        <p:txBody>
          <a:bodyPr vert="horz" wrap="square" lIns="91440" tIns="45720" rIns="91440" bIns="45720" numCol="1" anchor="t" anchorCtr="0" compatLnSpc="1">
            <a:noAutofit/>
          </a:bodyPr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anose="05000000000000000000" pitchFamily="2" charset="2"/>
              <a:buNone/>
              <a:defRPr/>
            </a:pPr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1.保持呼吸道通畅</a:t>
            </a:r>
            <a:endParaRPr lang="zh-CN" altLang="en-US" sz="24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anose="05000000000000000000" pitchFamily="2" charset="2"/>
              <a:buNone/>
              <a:defRPr/>
            </a:pPr>
            <a:r>
              <a:rPr lang="en-US" alt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     </a:t>
            </a:r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保持呼吸道通畅是最基本、最重要的治疗措施。主要方法如下。</a:t>
            </a:r>
            <a:endParaRPr lang="zh-CN" altLang="en-US" sz="24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anose="05000000000000000000" pitchFamily="2" charset="2"/>
              <a:buNone/>
              <a:defRPr/>
            </a:pPr>
            <a:r>
              <a:rPr lang="en-US" alt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  </a:t>
            </a:r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(1)体位：若患者昏迷，应使其处于仰卧位，头后仰，托起下颌并将口打开。</a:t>
            </a:r>
            <a:endParaRPr lang="zh-CN" altLang="en-US" sz="24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anose="05000000000000000000" pitchFamily="2" charset="2"/>
              <a:buNone/>
              <a:defRPr/>
            </a:pPr>
            <a:r>
              <a:rPr lang="en-US" alt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  </a:t>
            </a:r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(2)保持气道通畅，清除气道内分泌物及异物。</a:t>
            </a:r>
            <a:endParaRPr lang="zh-CN" altLang="en-US" sz="24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anose="05000000000000000000" pitchFamily="2" charset="2"/>
              <a:buNone/>
              <a:defRPr/>
            </a:pPr>
            <a:r>
              <a:rPr lang="en-US" alt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  </a:t>
            </a:r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(3)建立人工气道，人工气道的建立一般有3种方法，即简便人工气道、气管插管及气管切开。</a:t>
            </a:r>
            <a:endParaRPr lang="zh-CN" altLang="en-US" sz="24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anose="05000000000000000000" pitchFamily="2" charset="2"/>
              <a:buNone/>
              <a:defRPr/>
            </a:pPr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2.氧疗原则 </a:t>
            </a:r>
            <a:r>
              <a:rPr lang="en-US" alt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   </a:t>
            </a:r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对于I型呼吸衰竭，较高浓度(&gt;35%)给氧不会引起二氧化碳潴留；</a:t>
            </a:r>
            <a:endParaRPr lang="zh-CN" altLang="en-US" sz="24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anose="05000000000000000000" pitchFamily="2" charset="2"/>
              <a:buNone/>
              <a:defRPr/>
            </a:pPr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</a:t>
            </a:r>
            <a:r>
              <a:rPr lang="en-US" alt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                   </a:t>
            </a:r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而Ⅱ型呼吸衰竭往往需要低浓度、低流量的持续性给氧。</a:t>
            </a:r>
            <a:endParaRPr lang="zh-CN" altLang="en-US" sz="24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677035" y="1430020"/>
            <a:ext cx="904367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400">
                <a:solidFill>
                  <a:schemeClr val="accent1"/>
                </a:solidFill>
              </a:rPr>
              <a:t>治疗原则</a:t>
            </a:r>
            <a:r>
              <a:rPr lang="zh-CN" altLang="en-US" sz="2400"/>
              <a:t>是加强呼吸支持，保持呼吸道通畅，纠正缺氧，改善通气。</a:t>
            </a:r>
            <a:endParaRPr lang="zh-CN" altLang="en-US" sz="24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randomBar dir="vert"/>
      </p:transition>
    </mc:Choice>
    <mc:Fallback>
      <p:transition spd="slow">
        <p:randomBar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标题 1"/>
          <p:cNvSpPr>
            <a:spLocks noGrp="1"/>
          </p:cNvSpPr>
          <p:nvPr>
            <p:ph type="title"/>
          </p:nvPr>
        </p:nvSpPr>
        <p:spPr>
          <a:xfrm>
            <a:off x="317183" y="0"/>
            <a:ext cx="3360737" cy="960438"/>
          </a:xfrm>
        </p:spPr>
        <p:txBody>
          <a:bodyPr vert="horz" wrap="square" lIns="91440" tIns="45720" rIns="91440" bIns="45720" anchor="ctr" anchorCtr="0">
            <a:normAutofit fontScale="90000"/>
          </a:bodyPr>
          <a:p>
            <a:pPr eaLnBrk="1" hangingPunct="1"/>
            <a:r>
              <a:rPr lang="zh-CN" altLang="en-US" sz="3200" b="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一、急性呼吸衰竭</a:t>
            </a:r>
            <a:endParaRPr lang="zh-CN" altLang="en-US" sz="3200" b="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27735" y="880110"/>
            <a:ext cx="1126426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400">
                <a:solidFill>
                  <a:schemeClr val="accent1"/>
                </a:solidFill>
              </a:rPr>
              <a:t>治疗原则</a:t>
            </a:r>
            <a:r>
              <a:rPr lang="zh-CN" altLang="en-US" sz="2400"/>
              <a:t>是加强呼吸支持，保持呼吸道通畅，纠正缺氧，改善通气。</a:t>
            </a:r>
            <a:endParaRPr lang="zh-CN" altLang="en-US" sz="240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17500" y="1340485"/>
            <a:ext cx="11478260" cy="5061585"/>
          </a:xfrm>
        </p:spPr>
        <p:txBody>
          <a:bodyPr vert="horz" wrap="square" lIns="91440" tIns="45720" rIns="91440" bIns="45720" numCol="1" anchor="t" anchorCtr="0" compatLnSpc="1"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anose="05000000000000000000" pitchFamily="2" charset="2"/>
              <a:buNone/>
              <a:defRPr/>
            </a:pPr>
            <a:r>
              <a:rPr lang="zh-CN" altLang="en-US" sz="2400">
                <a:latin typeface="+mn-lt"/>
                <a:ea typeface="+mn-ea"/>
                <a:cs typeface="+mn-cs"/>
                <a:sym typeface="+mn-ea"/>
              </a:rPr>
              <a:t>3.增加通气量，改善二氧化碳潴留</a:t>
            </a:r>
            <a:endParaRPr lang="zh-CN" altLang="en-US" sz="2400">
              <a:latin typeface="+mn-lt"/>
              <a:ea typeface="+mn-ea"/>
              <a:cs typeface="+mn-cs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anose="05000000000000000000" pitchFamily="2" charset="2"/>
              <a:buNone/>
              <a:defRPr/>
            </a:pPr>
            <a:r>
              <a:rPr lang="zh-CN" altLang="en-US" sz="2400">
                <a:latin typeface="+mn-lt"/>
                <a:ea typeface="+mn-ea"/>
                <a:cs typeface="+mn-cs"/>
                <a:sym typeface="+mn-ea"/>
              </a:rPr>
              <a:t>(1)给予呼吸兴奋药，必须保证气道通畅，常用的药物有尼可刹米、洛贝林。</a:t>
            </a:r>
            <a:endParaRPr lang="zh-CN" altLang="en-US" sz="2400">
              <a:latin typeface="+mn-lt"/>
              <a:ea typeface="+mn-ea"/>
              <a:cs typeface="+mn-cs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anose="05000000000000000000" pitchFamily="2" charset="2"/>
              <a:buNone/>
              <a:defRPr/>
            </a:pPr>
            <a:r>
              <a:rPr lang="zh-CN" altLang="en-US" sz="2400">
                <a:latin typeface="+mn-lt"/>
                <a:ea typeface="+mn-ea"/>
                <a:cs typeface="+mn-cs"/>
                <a:sym typeface="+mn-ea"/>
              </a:rPr>
              <a:t>(2)借助机械通气，以人工辅助通气装置(呼吸机)改善通气和(或)换气功能。</a:t>
            </a:r>
            <a:endParaRPr lang="zh-CN" altLang="en-US" sz="2400">
              <a:latin typeface="+mn-lt"/>
              <a:ea typeface="+mn-ea"/>
              <a:cs typeface="+mn-cs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anose="05000000000000000000" pitchFamily="2" charset="2"/>
              <a:buNone/>
              <a:defRPr/>
            </a:pPr>
            <a:r>
              <a:rPr lang="zh-CN" altLang="en-US" sz="2400">
                <a:latin typeface="+mn-lt"/>
                <a:ea typeface="+mn-ea"/>
                <a:cs typeface="+mn-cs"/>
                <a:sym typeface="+mn-ea"/>
              </a:rPr>
              <a:t>4.病因治疗 针对不同病因采取适当治疗措施是治疗呼吸衰竭的根本所在。</a:t>
            </a:r>
            <a:endParaRPr lang="zh-CN" altLang="en-US" sz="2400">
              <a:latin typeface="+mn-lt"/>
              <a:ea typeface="+mn-ea"/>
              <a:cs typeface="+mn-cs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anose="05000000000000000000" pitchFamily="2" charset="2"/>
              <a:buNone/>
              <a:defRPr/>
            </a:pPr>
            <a:r>
              <a:rPr lang="zh-CN" altLang="en-US" sz="2400">
                <a:latin typeface="+mn-lt"/>
                <a:ea typeface="+mn-ea"/>
                <a:cs typeface="+mn-cs"/>
                <a:sym typeface="+mn-ea"/>
              </a:rPr>
              <a:t>5.纠正电解质紊乱和酸碱平衡失调 加强对重要脏器功能的监测与支持，预防和治疗肺动脉高压、肺源性心脏病、肺性脑病和弥散性血管内凝血(DIC)等。特别要注意防治多器官功能障碍综合征(MODS)。</a:t>
            </a:r>
            <a:endParaRPr lang="zh-CN" altLang="en-US" sz="2400">
              <a:latin typeface="+mn-lt"/>
              <a:ea typeface="+mn-ea"/>
              <a:cs typeface="+mn-cs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randomBar dir="vert"/>
      </p:transition>
    </mc:Choice>
    <mc:Fallback>
      <p:transition spd="slow">
        <p:randomBar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标题 1"/>
          <p:cNvSpPr>
            <a:spLocks noGrp="1"/>
          </p:cNvSpPr>
          <p:nvPr>
            <p:ph type="title"/>
          </p:nvPr>
        </p:nvSpPr>
        <p:spPr>
          <a:xfrm>
            <a:off x="317183" y="-124460"/>
            <a:ext cx="3360737" cy="960438"/>
          </a:xfrm>
        </p:spPr>
        <p:txBody>
          <a:bodyPr vert="horz" wrap="square" lIns="91440" tIns="45720" rIns="91440" bIns="45720" anchor="ctr" anchorCtr="0">
            <a:normAutofit fontScale="90000"/>
          </a:bodyPr>
          <a:p>
            <a:pPr eaLnBrk="1" hangingPunct="1"/>
            <a:r>
              <a:rPr lang="zh-CN" altLang="en-US" sz="3200" b="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二、慢性呼吸衰竭</a:t>
            </a:r>
            <a:endParaRPr lang="zh-CN" altLang="en-US" sz="3200" b="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21690" y="1252855"/>
            <a:ext cx="10622280" cy="4351655"/>
          </a:xfrm>
        </p:spPr>
        <p:txBody>
          <a:bodyPr vert="horz" wrap="square" lIns="91440" tIns="45720" rIns="91440" bIns="45720" numCol="1" anchor="t" anchorCtr="0" compatLnSpc="1"/>
          <a:p>
            <a:pPr marL="0" indent="0" eaLnBrk="1" hangingPunct="1">
              <a:lnSpc>
                <a:spcPct val="200000"/>
              </a:lnSpc>
              <a:buNone/>
            </a:pPr>
            <a:r>
              <a:rPr lang="zh-CN" altLang="en-US" dirty="0">
                <a:solidFill>
                  <a:schemeClr val="tx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定义：</a:t>
            </a:r>
            <a:r>
              <a:rPr lang="en-US" altLang="en-US" dirty="0">
                <a:solidFill>
                  <a:schemeClr val="tx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各种原因引起的肺通气和（或）换气功能严重障碍， 以致在静息状态下不能维持足够的气体交换，导致</a:t>
            </a:r>
            <a:r>
              <a:rPr lang="en-US" altLang="en-US" dirty="0">
                <a:solidFill>
                  <a:schemeClr val="accent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低氧血症伴（或不伴）高碳酸血症</a:t>
            </a:r>
            <a:r>
              <a:rPr lang="en-US" altLang="en-US" dirty="0">
                <a:solidFill>
                  <a:schemeClr val="tx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，进而引起一系列病理生理改变和相应临床表现的综合征。</a:t>
            </a:r>
            <a:endParaRPr lang="en-US" altLang="en-US" dirty="0">
              <a:solidFill>
                <a:schemeClr val="tx1"/>
              </a:solidFill>
              <a:effectLst>
                <a:outerShdw blurRad="38100" dist="38100" dir="2700000">
                  <a:srgbClr val="C0C0C0"/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randomBar dir="vert"/>
      </p:transition>
    </mc:Choice>
    <mc:Fallback>
      <p:transition spd="slow">
        <p:randomBar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标题 1"/>
          <p:cNvSpPr>
            <a:spLocks noGrp="1"/>
          </p:cNvSpPr>
          <p:nvPr>
            <p:ph type="title"/>
          </p:nvPr>
        </p:nvSpPr>
        <p:spPr>
          <a:xfrm>
            <a:off x="317183" y="0"/>
            <a:ext cx="3360737" cy="960438"/>
          </a:xfrm>
        </p:spPr>
        <p:txBody>
          <a:bodyPr vert="horz" wrap="square" lIns="91440" tIns="45720" rIns="91440" bIns="45720" anchor="ctr" anchorCtr="0">
            <a:normAutofit fontScale="90000"/>
          </a:bodyPr>
          <a:p>
            <a:pPr eaLnBrk="1" hangingPunct="1"/>
            <a:r>
              <a:rPr lang="zh-CN" altLang="en-US" sz="3200" b="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二、慢性呼吸衰竭</a:t>
            </a:r>
            <a:endParaRPr lang="zh-CN" altLang="en-US" sz="3200" b="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17500" y="920115"/>
            <a:ext cx="419798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/>
              <a:t>（一）病因与发病机制</a:t>
            </a:r>
            <a:endParaRPr lang="zh-CN" altLang="en-US" sz="2800"/>
          </a:p>
        </p:txBody>
      </p:sp>
      <p:pic>
        <p:nvPicPr>
          <p:cNvPr id="94214" name="Picture 5" descr="http://www.xysm.net/bs/ja/llja/chat15.files/image007.gif"/>
          <p:cNvPicPr>
            <a:picLocks noChangeAspect="1"/>
          </p:cNvPicPr>
          <p:nvPr/>
        </p:nvPicPr>
        <p:blipFill>
          <a:blip r:embed="rId1"/>
          <a:srcRect b="17754"/>
          <a:stretch>
            <a:fillRect/>
          </a:stretch>
        </p:blipFill>
        <p:spPr>
          <a:xfrm>
            <a:off x="1504950" y="1552575"/>
            <a:ext cx="9749790" cy="505015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randomBar dir="vert"/>
      </p:transition>
    </mc:Choice>
    <mc:Fallback>
      <p:transition spd="slow">
        <p:randomBar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标题 1"/>
          <p:cNvSpPr>
            <a:spLocks noGrp="1"/>
          </p:cNvSpPr>
          <p:nvPr>
            <p:ph type="title"/>
          </p:nvPr>
        </p:nvSpPr>
        <p:spPr>
          <a:xfrm>
            <a:off x="317183" y="0"/>
            <a:ext cx="3360737" cy="960438"/>
          </a:xfrm>
        </p:spPr>
        <p:txBody>
          <a:bodyPr vert="horz" wrap="square" lIns="91440" tIns="45720" rIns="91440" bIns="45720" anchor="ctr" anchorCtr="0">
            <a:normAutofit fontScale="90000"/>
          </a:bodyPr>
          <a:p>
            <a:pPr eaLnBrk="1" hangingPunct="1"/>
            <a:r>
              <a:rPr lang="zh-CN" altLang="en-US" sz="3200" b="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二、慢性呼吸衰竭</a:t>
            </a:r>
            <a:endParaRPr lang="zh-CN" altLang="en-US" sz="3200" b="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17500" y="920115"/>
            <a:ext cx="419798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/>
              <a:t>（一）病因与发病机制</a:t>
            </a:r>
            <a:endParaRPr lang="zh-CN" altLang="en-US" sz="2800"/>
          </a:p>
        </p:txBody>
      </p:sp>
      <p:sp>
        <p:nvSpPr>
          <p:cNvPr id="95238" name="文本占位符 29741"/>
          <p:cNvSpPr>
            <a:spLocks noGrp="1"/>
          </p:cNvSpPr>
          <p:nvPr>
            <p:ph idx="1"/>
          </p:nvPr>
        </p:nvSpPr>
        <p:spPr>
          <a:xfrm>
            <a:off x="1228725" y="1442085"/>
            <a:ext cx="9387205" cy="5050790"/>
          </a:xfrm>
        </p:spPr>
        <p:txBody>
          <a:bodyPr vert="horz" wrap="square" lIns="91440" tIns="45720" rIns="91440" bIns="45720" anchor="t" anchorCtr="0">
            <a:noAutofit/>
          </a:bodyPr>
          <a:p>
            <a:pPr marL="0" indent="0">
              <a:lnSpc>
                <a:spcPct val="150000"/>
              </a:lnSpc>
              <a:buClrTx/>
              <a:buFont typeface="Arial" panose="020B0604020202020204" pitchFamily="34" charset="0"/>
              <a:buNone/>
            </a:pPr>
            <a:r>
              <a:rPr lang="zh-CN" altLang="zh-CN" b="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常见病因</a:t>
            </a:r>
            <a:endParaRPr lang="zh-CN" altLang="zh-CN" b="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0" indent="0">
              <a:lnSpc>
                <a:spcPct val="150000"/>
              </a:lnSpc>
              <a:buClrTx/>
              <a:buFont typeface="Arial" panose="020B0604020202020204" pitchFamily="34" charset="0"/>
              <a:buNone/>
            </a:pPr>
            <a:r>
              <a:rPr lang="en-US" altLang="zh-CN" b="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1.</a:t>
            </a:r>
            <a:r>
              <a:rPr lang="zh-CN" altLang="zh-CN" b="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呼吸道阻塞性疾病</a:t>
            </a:r>
            <a:r>
              <a:rPr lang="zh-CN" altLang="en-US" b="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</a:t>
            </a:r>
            <a:r>
              <a:rPr lang="zh-CN" altLang="zh-CN" b="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如</a:t>
            </a:r>
            <a:r>
              <a:rPr lang="en-US" altLang="zh-CN" b="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COPD</a:t>
            </a:r>
            <a:r>
              <a:rPr lang="zh-CN" altLang="en-US" b="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、</a:t>
            </a:r>
            <a:r>
              <a:rPr lang="zh-CN" altLang="zh-CN" b="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重症哮喘</a:t>
            </a:r>
            <a:endParaRPr lang="zh-CN" altLang="zh-CN" b="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0" indent="0">
              <a:lnSpc>
                <a:spcPct val="150000"/>
              </a:lnSpc>
              <a:buClrTx/>
              <a:buFont typeface="Arial" panose="020B0604020202020204" pitchFamily="34" charset="0"/>
              <a:buNone/>
            </a:pPr>
            <a:r>
              <a:rPr lang="en-US" altLang="zh-CN" b="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2.</a:t>
            </a:r>
            <a:r>
              <a:rPr lang="zh-CN" altLang="zh-CN" b="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肺组织病变</a:t>
            </a:r>
            <a:r>
              <a:rPr lang="zh-CN" altLang="en-US" b="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</a:t>
            </a:r>
            <a:r>
              <a:rPr lang="zh-CN" altLang="zh-CN" b="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如严重肺炎、肺水肿等</a:t>
            </a:r>
            <a:endParaRPr lang="zh-CN" altLang="zh-CN" b="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0" indent="0">
              <a:lnSpc>
                <a:spcPct val="150000"/>
              </a:lnSpc>
              <a:buClrTx/>
              <a:buFont typeface="Arial" panose="020B0604020202020204" pitchFamily="34" charset="0"/>
              <a:buNone/>
            </a:pPr>
            <a:r>
              <a:rPr lang="en-US" altLang="zh-CN" b="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3.</a:t>
            </a:r>
            <a:r>
              <a:rPr lang="zh-CN" altLang="zh-CN" b="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肺血管疾病</a:t>
            </a:r>
            <a:r>
              <a:rPr lang="zh-CN" altLang="en-US" b="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</a:t>
            </a:r>
            <a:r>
              <a:rPr lang="zh-CN" altLang="zh-CN" b="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如肺栓塞</a:t>
            </a:r>
            <a:endParaRPr lang="zh-CN" altLang="zh-CN" b="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0" indent="0">
              <a:lnSpc>
                <a:spcPct val="150000"/>
              </a:lnSpc>
              <a:buClrTx/>
              <a:buFont typeface="Arial" panose="020B0604020202020204" pitchFamily="34" charset="0"/>
              <a:buNone/>
            </a:pPr>
            <a:r>
              <a:rPr lang="en-US" altLang="zh-CN" b="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4.</a:t>
            </a:r>
            <a:r>
              <a:rPr lang="zh-CN" altLang="zh-CN" b="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胸廓</a:t>
            </a:r>
            <a:r>
              <a:rPr lang="zh-CN" altLang="en-US" b="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与</a:t>
            </a:r>
            <a:r>
              <a:rPr lang="zh-CN" altLang="zh-CN" b="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胸膜病变</a:t>
            </a:r>
            <a:r>
              <a:rPr lang="zh-CN" altLang="en-US" b="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</a:t>
            </a:r>
            <a:r>
              <a:rPr lang="zh-CN" altLang="zh-CN" b="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如胸外伤、胸廓畸形</a:t>
            </a:r>
            <a:r>
              <a:rPr lang="zh-CN" altLang="en-US" b="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等</a:t>
            </a:r>
            <a:endParaRPr lang="zh-CN" altLang="zh-CN" b="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0" indent="0">
              <a:lnSpc>
                <a:spcPct val="150000"/>
              </a:lnSpc>
              <a:buClrTx/>
              <a:buFont typeface="Arial" panose="020B0604020202020204" pitchFamily="34" charset="0"/>
              <a:buNone/>
            </a:pPr>
            <a:r>
              <a:rPr lang="en-US" altLang="zh-CN" b="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5.</a:t>
            </a:r>
            <a:r>
              <a:rPr lang="zh-CN" altLang="zh-CN" b="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神经系统</a:t>
            </a:r>
            <a:r>
              <a:rPr lang="zh-CN" altLang="en-US" b="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病变  如</a:t>
            </a:r>
            <a:r>
              <a:rPr lang="zh-CN" altLang="zh-CN" b="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脑血管疾病、重症肌无力</a:t>
            </a:r>
            <a:endParaRPr lang="zh-CN" altLang="zh-CN" b="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randomBar dir="vert"/>
      </p:transition>
    </mc:Choice>
    <mc:Fallback>
      <p:transition spd="slow">
        <p:randomBar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标题 1"/>
          <p:cNvSpPr>
            <a:spLocks noGrp="1"/>
          </p:cNvSpPr>
          <p:nvPr>
            <p:ph type="title"/>
          </p:nvPr>
        </p:nvSpPr>
        <p:spPr>
          <a:xfrm>
            <a:off x="317183" y="0"/>
            <a:ext cx="3360737" cy="960438"/>
          </a:xfrm>
        </p:spPr>
        <p:txBody>
          <a:bodyPr vert="horz" wrap="square" lIns="91440" tIns="45720" rIns="91440" bIns="45720" anchor="ctr" anchorCtr="0">
            <a:normAutofit fontScale="90000"/>
          </a:bodyPr>
          <a:p>
            <a:pPr eaLnBrk="1" hangingPunct="1"/>
            <a:r>
              <a:rPr lang="zh-CN" altLang="en-US" sz="3200" b="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二、慢性呼吸衰竭</a:t>
            </a:r>
            <a:endParaRPr lang="zh-CN" altLang="en-US" sz="3200" b="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42620" y="920115"/>
            <a:ext cx="419798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/>
              <a:t>（一）病因与发病机制</a:t>
            </a:r>
            <a:endParaRPr lang="zh-CN" altLang="en-US" sz="2800"/>
          </a:p>
        </p:txBody>
      </p:sp>
      <p:grpSp>
        <p:nvGrpSpPr>
          <p:cNvPr id="96259" name="组合 30"/>
          <p:cNvGrpSpPr/>
          <p:nvPr>
            <p:custDataLst>
              <p:tags r:id="rId1"/>
            </p:custDataLst>
          </p:nvPr>
        </p:nvGrpSpPr>
        <p:grpSpPr>
          <a:xfrm>
            <a:off x="1966913" y="1600200"/>
            <a:ext cx="6946900" cy="1684338"/>
            <a:chOff x="442383" y="843703"/>
            <a:chExt cx="6946985" cy="1684557"/>
          </a:xfrm>
        </p:grpSpPr>
        <p:sp>
          <p:nvSpPr>
            <p:cNvPr id="18" name="圆角矩形 17"/>
            <p:cNvSpPr/>
            <p:nvPr>
              <p:custDataLst>
                <p:tags r:id="rId2"/>
              </p:custDataLst>
            </p:nvPr>
          </p:nvSpPr>
          <p:spPr>
            <a:xfrm>
              <a:off x="755124" y="843703"/>
              <a:ext cx="6634244" cy="1684557"/>
            </a:xfrm>
            <a:prstGeom prst="roundRect">
              <a:avLst>
                <a:gd name="adj" fmla="val 8286"/>
              </a:avLst>
            </a:prstGeom>
            <a:solidFill>
              <a:srgbClr val="8AC8DE"/>
            </a:solidFill>
            <a:ln w="63500" cap="flat" cmpd="sng" algn="ctr">
              <a:solidFill>
                <a:srgbClr val="E8E8E8"/>
              </a:solidFill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621000" anchor="ctr">
              <a:normAutofit/>
            </a:bodyPr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9" name="五边形 13"/>
            <p:cNvSpPr/>
            <p:nvPr>
              <p:custDataLst>
                <p:tags r:id="rId3"/>
              </p:custDataLst>
            </p:nvPr>
          </p:nvSpPr>
          <p:spPr>
            <a:xfrm>
              <a:off x="447145" y="1124728"/>
              <a:ext cx="2297141" cy="1079640"/>
            </a:xfrm>
            <a:custGeom>
              <a:avLst/>
              <a:gdLst>
                <a:gd name="connsiteX0" fmla="*/ 0 w 2222500"/>
                <a:gd name="connsiteY0" fmla="*/ 0 h 906064"/>
                <a:gd name="connsiteX1" fmla="*/ 1946150 w 2222500"/>
                <a:gd name="connsiteY1" fmla="*/ 0 h 906064"/>
                <a:gd name="connsiteX2" fmla="*/ 2222500 w 2222500"/>
                <a:gd name="connsiteY2" fmla="*/ 453032 h 906064"/>
                <a:gd name="connsiteX3" fmla="*/ 1946150 w 2222500"/>
                <a:gd name="connsiteY3" fmla="*/ 906064 h 906064"/>
                <a:gd name="connsiteX4" fmla="*/ 0 w 2222500"/>
                <a:gd name="connsiteY4" fmla="*/ 906064 h 906064"/>
                <a:gd name="connsiteX5" fmla="*/ 0 w 2222500"/>
                <a:gd name="connsiteY5" fmla="*/ 0 h 906064"/>
                <a:gd name="connsiteX0-1" fmla="*/ 2381 w 2224881"/>
                <a:gd name="connsiteY0-2" fmla="*/ 0 h 975120"/>
                <a:gd name="connsiteX1-3" fmla="*/ 1948531 w 2224881"/>
                <a:gd name="connsiteY1-4" fmla="*/ 0 h 975120"/>
                <a:gd name="connsiteX2-5" fmla="*/ 2224881 w 2224881"/>
                <a:gd name="connsiteY2-6" fmla="*/ 453032 h 975120"/>
                <a:gd name="connsiteX3-7" fmla="*/ 1948531 w 2224881"/>
                <a:gd name="connsiteY3-8" fmla="*/ 906064 h 975120"/>
                <a:gd name="connsiteX4-9" fmla="*/ 0 w 2224881"/>
                <a:gd name="connsiteY4-10" fmla="*/ 975120 h 975120"/>
                <a:gd name="connsiteX5-11" fmla="*/ 2381 w 2224881"/>
                <a:gd name="connsiteY5-12" fmla="*/ 0 h 975120"/>
                <a:gd name="connsiteX0-13" fmla="*/ 2381 w 2224881"/>
                <a:gd name="connsiteY0-14" fmla="*/ 0 h 975120"/>
                <a:gd name="connsiteX1-15" fmla="*/ 1948531 w 2224881"/>
                <a:gd name="connsiteY1-16" fmla="*/ 0 h 975120"/>
                <a:gd name="connsiteX2-17" fmla="*/ 2224881 w 2224881"/>
                <a:gd name="connsiteY2-18" fmla="*/ 453032 h 975120"/>
                <a:gd name="connsiteX3-19" fmla="*/ 1948531 w 2224881"/>
                <a:gd name="connsiteY3-20" fmla="*/ 906064 h 975120"/>
                <a:gd name="connsiteX4-21" fmla="*/ 67469 w 2224881"/>
                <a:gd name="connsiteY4-22" fmla="*/ 908447 h 975120"/>
                <a:gd name="connsiteX5-23" fmla="*/ 0 w 2224881"/>
                <a:gd name="connsiteY5-24" fmla="*/ 975120 h 975120"/>
                <a:gd name="connsiteX6" fmla="*/ 2381 w 2224881"/>
                <a:gd name="connsiteY6" fmla="*/ 0 h 975120"/>
                <a:gd name="connsiteX0-25" fmla="*/ 2381 w 2224881"/>
                <a:gd name="connsiteY0-26" fmla="*/ 0 h 975120"/>
                <a:gd name="connsiteX1-27" fmla="*/ 1948531 w 2224881"/>
                <a:gd name="connsiteY1-28" fmla="*/ 0 h 975120"/>
                <a:gd name="connsiteX2-29" fmla="*/ 2224881 w 2224881"/>
                <a:gd name="connsiteY2-30" fmla="*/ 453032 h 975120"/>
                <a:gd name="connsiteX3-31" fmla="*/ 1948531 w 2224881"/>
                <a:gd name="connsiteY3-32" fmla="*/ 906064 h 975120"/>
                <a:gd name="connsiteX4-33" fmla="*/ 67469 w 2224881"/>
                <a:gd name="connsiteY4-34" fmla="*/ 908447 h 975120"/>
                <a:gd name="connsiteX5-35" fmla="*/ 0 w 2224881"/>
                <a:gd name="connsiteY5-36" fmla="*/ 975120 h 975120"/>
                <a:gd name="connsiteX6-37" fmla="*/ 2381 w 2224881"/>
                <a:gd name="connsiteY6-38" fmla="*/ 0 h 975120"/>
                <a:gd name="connsiteX0-39" fmla="*/ 2381 w 2224881"/>
                <a:gd name="connsiteY0-40" fmla="*/ 1191 h 976311"/>
                <a:gd name="connsiteX1-41" fmla="*/ 93663 w 2224881"/>
                <a:gd name="connsiteY1-42" fmla="*/ 0 h 976311"/>
                <a:gd name="connsiteX2-43" fmla="*/ 1948531 w 2224881"/>
                <a:gd name="connsiteY2-44" fmla="*/ 1191 h 976311"/>
                <a:gd name="connsiteX3-45" fmla="*/ 2224881 w 2224881"/>
                <a:gd name="connsiteY3-46" fmla="*/ 454223 h 976311"/>
                <a:gd name="connsiteX4-47" fmla="*/ 1948531 w 2224881"/>
                <a:gd name="connsiteY4-48" fmla="*/ 907255 h 976311"/>
                <a:gd name="connsiteX5-49" fmla="*/ 67469 w 2224881"/>
                <a:gd name="connsiteY5-50" fmla="*/ 909638 h 976311"/>
                <a:gd name="connsiteX6-51" fmla="*/ 0 w 2224881"/>
                <a:gd name="connsiteY6-52" fmla="*/ 976311 h 976311"/>
                <a:gd name="connsiteX7" fmla="*/ 2381 w 2224881"/>
                <a:gd name="connsiteY7" fmla="*/ 1191 h 976311"/>
                <a:gd name="connsiteX0-53" fmla="*/ 45244 w 2224881"/>
                <a:gd name="connsiteY0-54" fmla="*/ 53579 h 976311"/>
                <a:gd name="connsiteX1-55" fmla="*/ 93663 w 2224881"/>
                <a:gd name="connsiteY1-56" fmla="*/ 0 h 976311"/>
                <a:gd name="connsiteX2-57" fmla="*/ 1948531 w 2224881"/>
                <a:gd name="connsiteY2-58" fmla="*/ 1191 h 976311"/>
                <a:gd name="connsiteX3-59" fmla="*/ 2224881 w 2224881"/>
                <a:gd name="connsiteY3-60" fmla="*/ 454223 h 976311"/>
                <a:gd name="connsiteX4-61" fmla="*/ 1948531 w 2224881"/>
                <a:gd name="connsiteY4-62" fmla="*/ 907255 h 976311"/>
                <a:gd name="connsiteX5-63" fmla="*/ 67469 w 2224881"/>
                <a:gd name="connsiteY5-64" fmla="*/ 909638 h 976311"/>
                <a:gd name="connsiteX6-65" fmla="*/ 0 w 2224881"/>
                <a:gd name="connsiteY6-66" fmla="*/ 976311 h 976311"/>
                <a:gd name="connsiteX7-67" fmla="*/ 45244 w 2224881"/>
                <a:gd name="connsiteY7-68" fmla="*/ 53579 h 976311"/>
                <a:gd name="connsiteX0-69" fmla="*/ 45244 w 2224881"/>
                <a:gd name="connsiteY0-70" fmla="*/ 53579 h 976311"/>
                <a:gd name="connsiteX1-71" fmla="*/ 93663 w 2224881"/>
                <a:gd name="connsiteY1-72" fmla="*/ 0 h 976311"/>
                <a:gd name="connsiteX2-73" fmla="*/ 1948531 w 2224881"/>
                <a:gd name="connsiteY2-74" fmla="*/ 1191 h 976311"/>
                <a:gd name="connsiteX3-75" fmla="*/ 2224881 w 2224881"/>
                <a:gd name="connsiteY3-76" fmla="*/ 454223 h 976311"/>
                <a:gd name="connsiteX4-77" fmla="*/ 1948531 w 2224881"/>
                <a:gd name="connsiteY4-78" fmla="*/ 907255 h 976311"/>
                <a:gd name="connsiteX5-79" fmla="*/ 67469 w 2224881"/>
                <a:gd name="connsiteY5-80" fmla="*/ 916781 h 976311"/>
                <a:gd name="connsiteX6-81" fmla="*/ 0 w 2224881"/>
                <a:gd name="connsiteY6-82" fmla="*/ 976311 h 976311"/>
                <a:gd name="connsiteX7-83" fmla="*/ 45244 w 2224881"/>
                <a:gd name="connsiteY7-84" fmla="*/ 53579 h 976311"/>
                <a:gd name="connsiteX0-85" fmla="*/ 45244 w 2224881"/>
                <a:gd name="connsiteY0-86" fmla="*/ 53579 h 976311"/>
                <a:gd name="connsiteX1-87" fmla="*/ 93663 w 2224881"/>
                <a:gd name="connsiteY1-88" fmla="*/ 0 h 976311"/>
                <a:gd name="connsiteX2-89" fmla="*/ 1948531 w 2224881"/>
                <a:gd name="connsiteY2-90" fmla="*/ 1191 h 976311"/>
                <a:gd name="connsiteX3-91" fmla="*/ 2224881 w 2224881"/>
                <a:gd name="connsiteY3-92" fmla="*/ 454223 h 976311"/>
                <a:gd name="connsiteX4-93" fmla="*/ 1948531 w 2224881"/>
                <a:gd name="connsiteY4-94" fmla="*/ 907255 h 976311"/>
                <a:gd name="connsiteX5-95" fmla="*/ 67469 w 2224881"/>
                <a:gd name="connsiteY5-96" fmla="*/ 916781 h 976311"/>
                <a:gd name="connsiteX6-97" fmla="*/ 0 w 2224881"/>
                <a:gd name="connsiteY6-98" fmla="*/ 976311 h 976311"/>
                <a:gd name="connsiteX7-99" fmla="*/ 45244 w 2224881"/>
                <a:gd name="connsiteY7-100" fmla="*/ 53579 h 976311"/>
              </a:gdLst>
              <a:ahLst/>
              <a:cxnLst>
                <a:cxn ang="0">
                  <a:pos x="connsiteX0-85" y="connsiteY0-86"/>
                </a:cxn>
                <a:cxn ang="0">
                  <a:pos x="connsiteX1-87" y="connsiteY1-88"/>
                </a:cxn>
                <a:cxn ang="0">
                  <a:pos x="connsiteX2-89" y="connsiteY2-90"/>
                </a:cxn>
                <a:cxn ang="0">
                  <a:pos x="connsiteX3-91" y="connsiteY3-92"/>
                </a:cxn>
                <a:cxn ang="0">
                  <a:pos x="connsiteX4-93" y="connsiteY4-94"/>
                </a:cxn>
                <a:cxn ang="0">
                  <a:pos x="connsiteX5-95" y="connsiteY5-96"/>
                </a:cxn>
                <a:cxn ang="0">
                  <a:pos x="connsiteX6-97" y="connsiteY6-98"/>
                </a:cxn>
                <a:cxn ang="0">
                  <a:pos x="connsiteX7-99" y="connsiteY7-100"/>
                </a:cxn>
              </a:cxnLst>
              <a:rect l="l" t="t" r="r" b="b"/>
              <a:pathLst>
                <a:path w="2224881" h="976311">
                  <a:moveTo>
                    <a:pt x="45244" y="53579"/>
                  </a:moveTo>
                  <a:lnTo>
                    <a:pt x="93663" y="0"/>
                  </a:lnTo>
                  <a:lnTo>
                    <a:pt x="1948531" y="1191"/>
                  </a:lnTo>
                  <a:lnTo>
                    <a:pt x="2224881" y="454223"/>
                  </a:lnTo>
                  <a:lnTo>
                    <a:pt x="1948531" y="907255"/>
                  </a:lnTo>
                  <a:cubicBezTo>
                    <a:pt x="1319129" y="928687"/>
                    <a:pt x="692108" y="904874"/>
                    <a:pt x="67469" y="916781"/>
                  </a:cubicBezTo>
                  <a:lnTo>
                    <a:pt x="0" y="976311"/>
                  </a:lnTo>
                  <a:cubicBezTo>
                    <a:pt x="794" y="651271"/>
                    <a:pt x="44450" y="378619"/>
                    <a:pt x="45244" y="53579"/>
                  </a:cubicBezTo>
                  <a:close/>
                </a:path>
              </a:pathLst>
            </a:custGeom>
            <a:solidFill>
              <a:srgbClr val="FAFAFA"/>
            </a:solidFill>
            <a:ln w="25400" cap="flat" cmpd="sng" algn="ctr">
              <a:noFill/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>
              <a:normAutofit/>
            </a:bodyPr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600" b="1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黑体" panose="02010609060101010101" charset="-122"/>
                  <a:ea typeface="黑体" panose="02010609060101010101" charset="-122"/>
                  <a:cs typeface="+mn-cs"/>
                </a:rPr>
                <a:t>1</a:t>
              </a:r>
              <a:endParaRPr kumimoji="0" lang="zh-CN" altLang="en-US" sz="36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endParaRPr>
            </a:p>
          </p:txBody>
        </p:sp>
        <p:sp>
          <p:nvSpPr>
            <p:cNvPr id="96268" name="圆角矩形 15"/>
            <p:cNvSpPr/>
            <p:nvPr>
              <p:custDataLst>
                <p:tags r:id="rId4"/>
              </p:custDataLst>
            </p:nvPr>
          </p:nvSpPr>
          <p:spPr>
            <a:xfrm>
              <a:off x="447145" y="1154893"/>
              <a:ext cx="307979" cy="1130447"/>
            </a:xfrm>
            <a:custGeom>
              <a:avLst/>
              <a:gdLst>
                <a:gd name="txL" fmla="*/ 0 w 258046"/>
                <a:gd name="txT" fmla="*/ 0 h 1113601"/>
                <a:gd name="txR" fmla="*/ 258046 w 258046"/>
                <a:gd name="txB" fmla="*/ 1113601 h 1113601"/>
              </a:gdLst>
              <a:ahLst/>
              <a:cxnLst>
                <a:cxn ang="0">
                  <a:pos x="0" y="118629"/>
                </a:cxn>
                <a:cxn ang="0">
                  <a:pos x="139474" y="0"/>
                </a:cxn>
                <a:cxn ang="0">
                  <a:pos x="139474" y="0"/>
                </a:cxn>
                <a:cxn ang="0">
                  <a:pos x="301684" y="25753"/>
                </a:cxn>
                <a:cxn ang="0">
                  <a:pos x="278948" y="118629"/>
                </a:cxn>
                <a:cxn ang="0">
                  <a:pos x="278948" y="1011818"/>
                </a:cxn>
                <a:cxn ang="0">
                  <a:pos x="139474" y="1130447"/>
                </a:cxn>
                <a:cxn ang="0">
                  <a:pos x="139474" y="1130447"/>
                </a:cxn>
                <a:cxn ang="0">
                  <a:pos x="0" y="1011818"/>
                </a:cxn>
                <a:cxn ang="0">
                  <a:pos x="0" y="118629"/>
                </a:cxn>
              </a:cxnLst>
              <a:rect l="txL" t="txT" r="txR" b="txB"/>
              <a:pathLst>
                <a:path w="258046" h="1113601">
                  <a:moveTo>
                    <a:pt x="0" y="116861"/>
                  </a:moveTo>
                  <a:cubicBezTo>
                    <a:pt x="0" y="52320"/>
                    <a:pt x="52320" y="0"/>
                    <a:pt x="116861" y="0"/>
                  </a:cubicBezTo>
                  <a:lnTo>
                    <a:pt x="116861" y="0"/>
                  </a:lnTo>
                  <a:cubicBezTo>
                    <a:pt x="133957" y="7403"/>
                    <a:pt x="233295" y="5892"/>
                    <a:pt x="252772" y="25369"/>
                  </a:cubicBezTo>
                  <a:cubicBezTo>
                    <a:pt x="272249" y="44846"/>
                    <a:pt x="231341" y="-41859"/>
                    <a:pt x="233722" y="116861"/>
                  </a:cubicBezTo>
                  <a:lnTo>
                    <a:pt x="233722" y="996740"/>
                  </a:lnTo>
                  <a:cubicBezTo>
                    <a:pt x="233722" y="1061281"/>
                    <a:pt x="181402" y="1113601"/>
                    <a:pt x="116861" y="1113601"/>
                  </a:cubicBezTo>
                  <a:lnTo>
                    <a:pt x="116861" y="1113601"/>
                  </a:lnTo>
                  <a:cubicBezTo>
                    <a:pt x="52320" y="1113601"/>
                    <a:pt x="0" y="1061281"/>
                    <a:pt x="0" y="996740"/>
                  </a:cubicBezTo>
                  <a:lnTo>
                    <a:pt x="0" y="116861"/>
                  </a:lnTo>
                  <a:close/>
                </a:path>
              </a:pathLst>
            </a:custGeom>
            <a:gradFill rotWithShape="0">
              <a:gsLst>
                <a:gs pos="0">
                  <a:srgbClr val="BCBCBC"/>
                </a:gs>
                <a:gs pos="100000">
                  <a:srgbClr val="F9F9F9"/>
                </a:gs>
              </a:gsLst>
              <a:lin ang="0"/>
              <a:tileRect/>
            </a:gradFill>
            <a:ln w="25400">
              <a:noFill/>
            </a:ln>
          </p:spPr>
          <p:txBody>
            <a:bodyPr anchor="ctr" anchorCtr="0"/>
            <a:p>
              <a:pPr algn="ctr"/>
              <a:endParaRPr lang="zh-CN" altLang="en-US" sz="1300" b="1" dirty="0">
                <a:solidFill>
                  <a:srgbClr val="FFFFFF"/>
                </a:solidFill>
                <a:latin typeface="Verdana" panose="020B060403050404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6269" name="任意多边形 20"/>
            <p:cNvSpPr/>
            <p:nvPr>
              <p:custDataLst>
                <p:tags r:id="rId5"/>
              </p:custDataLst>
            </p:nvPr>
          </p:nvSpPr>
          <p:spPr>
            <a:xfrm>
              <a:off x="442383" y="2139271"/>
              <a:ext cx="282578" cy="225454"/>
            </a:xfrm>
            <a:custGeom>
              <a:avLst/>
              <a:gdLst>
                <a:gd name="txL" fmla="*/ 0 w 234157"/>
                <a:gd name="txT" fmla="*/ 0 h 178596"/>
                <a:gd name="txR" fmla="*/ 234157 w 234157"/>
                <a:gd name="txB" fmla="*/ 178596 h 178596"/>
              </a:gdLst>
              <a:ahLst/>
              <a:cxnLst>
                <a:cxn ang="0">
                  <a:pos x="0" y="112726"/>
                </a:cxn>
                <a:cxn ang="0">
                  <a:pos x="0" y="112727"/>
                </a:cxn>
                <a:cxn ang="0">
                  <a:pos x="0" y="112727"/>
                </a:cxn>
                <a:cxn ang="0">
                  <a:pos x="107764" y="0"/>
                </a:cxn>
                <a:cxn ang="0">
                  <a:pos x="282578" y="0"/>
                </a:cxn>
                <a:cxn ang="0">
                  <a:pos x="282578" y="225454"/>
                </a:cxn>
                <a:cxn ang="0">
                  <a:pos x="107764" y="225453"/>
                </a:cxn>
                <a:cxn ang="0">
                  <a:pos x="8469" y="156604"/>
                </a:cxn>
                <a:cxn ang="0">
                  <a:pos x="0" y="112727"/>
                </a:cxn>
                <a:cxn ang="0">
                  <a:pos x="8469" y="68848"/>
                </a:cxn>
                <a:cxn ang="0">
                  <a:pos x="107764" y="0"/>
                </a:cxn>
              </a:cxnLst>
              <a:rect l="txL" t="txT" r="txR" b="txB"/>
              <a:pathLst>
                <a:path w="234157" h="178596">
                  <a:moveTo>
                    <a:pt x="0" y="89297"/>
                  </a:moveTo>
                  <a:lnTo>
                    <a:pt x="0" y="89298"/>
                  </a:lnTo>
                  <a:lnTo>
                    <a:pt x="0" y="89298"/>
                  </a:lnTo>
                  <a:close/>
                  <a:moveTo>
                    <a:pt x="89298" y="0"/>
                  </a:moveTo>
                  <a:lnTo>
                    <a:pt x="234157" y="0"/>
                  </a:lnTo>
                  <a:lnTo>
                    <a:pt x="234157" y="178596"/>
                  </a:lnTo>
                  <a:lnTo>
                    <a:pt x="89298" y="178595"/>
                  </a:lnTo>
                  <a:cubicBezTo>
                    <a:pt x="52310" y="178595"/>
                    <a:pt x="20574" y="156106"/>
                    <a:pt x="7018" y="124056"/>
                  </a:cubicBezTo>
                  <a:lnTo>
                    <a:pt x="0" y="89298"/>
                  </a:lnTo>
                  <a:lnTo>
                    <a:pt x="7018" y="54539"/>
                  </a:lnTo>
                  <a:cubicBezTo>
                    <a:pt x="20574" y="22489"/>
                    <a:pt x="52310" y="0"/>
                    <a:pt x="89298" y="0"/>
                  </a:cubicBezTo>
                  <a:close/>
                </a:path>
              </a:pathLst>
            </a:custGeom>
            <a:solidFill>
              <a:srgbClr val="8AC8DE"/>
            </a:solidFill>
            <a:ln w="25400">
              <a:noFill/>
            </a:ln>
          </p:spPr>
          <p:txBody>
            <a:bodyPr anchor="ctr" anchorCtr="0"/>
            <a:p>
              <a:pPr algn="ctr">
                <a:lnSpc>
                  <a:spcPct val="80000"/>
                </a:lnSpc>
              </a:pPr>
              <a:endParaRPr lang="zh-CN" altLang="en-US" sz="1000" b="1" dirty="0">
                <a:solidFill>
                  <a:srgbClr val="FFFFFF"/>
                </a:solidFill>
                <a:latin typeface="Verdana" panose="020B060403050404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2" name="矩形 21"/>
            <p:cNvSpPr/>
            <p:nvPr>
              <p:custDataLst>
                <p:tags r:id="rId6"/>
              </p:custDataLst>
            </p:nvPr>
          </p:nvSpPr>
          <p:spPr>
            <a:xfrm>
              <a:off x="2680785" y="1012000"/>
              <a:ext cx="4311703" cy="1516260"/>
            </a:xfrm>
            <a:prstGeom prst="rect">
              <a:avLst/>
            </a:prstGeom>
          </p:spPr>
          <p:txBody>
            <a:bodyPr anchor="ctr"/>
            <a:p>
              <a:pPr marL="0" marR="0" lvl="0" indent="0" algn="ju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黑体" panose="02010609060101010101" charset="-122"/>
                  <a:cs typeface="+mn-cs"/>
                </a:rPr>
                <a:t>低氧血症与高碳酸血症的发生机制</a:t>
              </a:r>
              <a:endParaRPr kumimoji="0" lang="zh-CN" alt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黑体" panose="02010609060101010101" charset="-122"/>
                <a:cs typeface="+mn-cs"/>
              </a:endParaRPr>
            </a:p>
          </p:txBody>
        </p:sp>
      </p:grpSp>
      <p:grpSp>
        <p:nvGrpSpPr>
          <p:cNvPr id="96260" name="组合 22"/>
          <p:cNvGrpSpPr/>
          <p:nvPr>
            <p:custDataLst>
              <p:tags r:id="rId7"/>
            </p:custDataLst>
          </p:nvPr>
        </p:nvGrpSpPr>
        <p:grpSpPr>
          <a:xfrm>
            <a:off x="2757488" y="3724275"/>
            <a:ext cx="7010400" cy="1720850"/>
            <a:chOff x="1382624" y="2086928"/>
            <a:chExt cx="3859030" cy="833120"/>
          </a:xfrm>
        </p:grpSpPr>
        <p:sp>
          <p:nvSpPr>
            <p:cNvPr id="24" name="圆角矩形 23"/>
            <p:cNvSpPr/>
            <p:nvPr>
              <p:custDataLst>
                <p:tags r:id="rId8"/>
              </p:custDataLst>
            </p:nvPr>
          </p:nvSpPr>
          <p:spPr>
            <a:xfrm>
              <a:off x="1556525" y="2086928"/>
              <a:ext cx="3685129" cy="833120"/>
            </a:xfrm>
            <a:prstGeom prst="roundRect">
              <a:avLst>
                <a:gd name="adj" fmla="val 8286"/>
              </a:avLst>
            </a:prstGeom>
            <a:solidFill>
              <a:srgbClr val="8A5C8C">
                <a:lumMod val="60000"/>
                <a:lumOff val="40000"/>
              </a:srgbClr>
            </a:solidFill>
            <a:ln w="63500" cap="flat" cmpd="sng" algn="ctr">
              <a:solidFill>
                <a:srgbClr val="E8E8E8"/>
              </a:solidFill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621000" anchor="ctr">
              <a:normAutofit/>
            </a:bodyPr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5" name="五边形 13"/>
            <p:cNvSpPr/>
            <p:nvPr>
              <p:custDataLst>
                <p:tags r:id="rId9"/>
              </p:custDataLst>
            </p:nvPr>
          </p:nvSpPr>
          <p:spPr>
            <a:xfrm>
              <a:off x="1385245" y="2238335"/>
              <a:ext cx="1275857" cy="560281"/>
            </a:xfrm>
            <a:custGeom>
              <a:avLst/>
              <a:gdLst>
                <a:gd name="connsiteX0" fmla="*/ 0 w 2222500"/>
                <a:gd name="connsiteY0" fmla="*/ 0 h 906064"/>
                <a:gd name="connsiteX1" fmla="*/ 1946150 w 2222500"/>
                <a:gd name="connsiteY1" fmla="*/ 0 h 906064"/>
                <a:gd name="connsiteX2" fmla="*/ 2222500 w 2222500"/>
                <a:gd name="connsiteY2" fmla="*/ 453032 h 906064"/>
                <a:gd name="connsiteX3" fmla="*/ 1946150 w 2222500"/>
                <a:gd name="connsiteY3" fmla="*/ 906064 h 906064"/>
                <a:gd name="connsiteX4" fmla="*/ 0 w 2222500"/>
                <a:gd name="connsiteY4" fmla="*/ 906064 h 906064"/>
                <a:gd name="connsiteX5" fmla="*/ 0 w 2222500"/>
                <a:gd name="connsiteY5" fmla="*/ 0 h 906064"/>
                <a:gd name="connsiteX0-1" fmla="*/ 2381 w 2224881"/>
                <a:gd name="connsiteY0-2" fmla="*/ 0 h 975120"/>
                <a:gd name="connsiteX1-3" fmla="*/ 1948531 w 2224881"/>
                <a:gd name="connsiteY1-4" fmla="*/ 0 h 975120"/>
                <a:gd name="connsiteX2-5" fmla="*/ 2224881 w 2224881"/>
                <a:gd name="connsiteY2-6" fmla="*/ 453032 h 975120"/>
                <a:gd name="connsiteX3-7" fmla="*/ 1948531 w 2224881"/>
                <a:gd name="connsiteY3-8" fmla="*/ 906064 h 975120"/>
                <a:gd name="connsiteX4-9" fmla="*/ 0 w 2224881"/>
                <a:gd name="connsiteY4-10" fmla="*/ 975120 h 975120"/>
                <a:gd name="connsiteX5-11" fmla="*/ 2381 w 2224881"/>
                <a:gd name="connsiteY5-12" fmla="*/ 0 h 975120"/>
                <a:gd name="connsiteX0-13" fmla="*/ 2381 w 2224881"/>
                <a:gd name="connsiteY0-14" fmla="*/ 0 h 975120"/>
                <a:gd name="connsiteX1-15" fmla="*/ 1948531 w 2224881"/>
                <a:gd name="connsiteY1-16" fmla="*/ 0 h 975120"/>
                <a:gd name="connsiteX2-17" fmla="*/ 2224881 w 2224881"/>
                <a:gd name="connsiteY2-18" fmla="*/ 453032 h 975120"/>
                <a:gd name="connsiteX3-19" fmla="*/ 1948531 w 2224881"/>
                <a:gd name="connsiteY3-20" fmla="*/ 906064 h 975120"/>
                <a:gd name="connsiteX4-21" fmla="*/ 67469 w 2224881"/>
                <a:gd name="connsiteY4-22" fmla="*/ 908447 h 975120"/>
                <a:gd name="connsiteX5-23" fmla="*/ 0 w 2224881"/>
                <a:gd name="connsiteY5-24" fmla="*/ 975120 h 975120"/>
                <a:gd name="connsiteX6" fmla="*/ 2381 w 2224881"/>
                <a:gd name="connsiteY6" fmla="*/ 0 h 975120"/>
                <a:gd name="connsiteX0-25" fmla="*/ 2381 w 2224881"/>
                <a:gd name="connsiteY0-26" fmla="*/ 0 h 975120"/>
                <a:gd name="connsiteX1-27" fmla="*/ 1948531 w 2224881"/>
                <a:gd name="connsiteY1-28" fmla="*/ 0 h 975120"/>
                <a:gd name="connsiteX2-29" fmla="*/ 2224881 w 2224881"/>
                <a:gd name="connsiteY2-30" fmla="*/ 453032 h 975120"/>
                <a:gd name="connsiteX3-31" fmla="*/ 1948531 w 2224881"/>
                <a:gd name="connsiteY3-32" fmla="*/ 906064 h 975120"/>
                <a:gd name="connsiteX4-33" fmla="*/ 67469 w 2224881"/>
                <a:gd name="connsiteY4-34" fmla="*/ 908447 h 975120"/>
                <a:gd name="connsiteX5-35" fmla="*/ 0 w 2224881"/>
                <a:gd name="connsiteY5-36" fmla="*/ 975120 h 975120"/>
                <a:gd name="connsiteX6-37" fmla="*/ 2381 w 2224881"/>
                <a:gd name="connsiteY6-38" fmla="*/ 0 h 975120"/>
                <a:gd name="connsiteX0-39" fmla="*/ 2381 w 2224881"/>
                <a:gd name="connsiteY0-40" fmla="*/ 1191 h 976311"/>
                <a:gd name="connsiteX1-41" fmla="*/ 93663 w 2224881"/>
                <a:gd name="connsiteY1-42" fmla="*/ 0 h 976311"/>
                <a:gd name="connsiteX2-43" fmla="*/ 1948531 w 2224881"/>
                <a:gd name="connsiteY2-44" fmla="*/ 1191 h 976311"/>
                <a:gd name="connsiteX3-45" fmla="*/ 2224881 w 2224881"/>
                <a:gd name="connsiteY3-46" fmla="*/ 454223 h 976311"/>
                <a:gd name="connsiteX4-47" fmla="*/ 1948531 w 2224881"/>
                <a:gd name="connsiteY4-48" fmla="*/ 907255 h 976311"/>
                <a:gd name="connsiteX5-49" fmla="*/ 67469 w 2224881"/>
                <a:gd name="connsiteY5-50" fmla="*/ 909638 h 976311"/>
                <a:gd name="connsiteX6-51" fmla="*/ 0 w 2224881"/>
                <a:gd name="connsiteY6-52" fmla="*/ 976311 h 976311"/>
                <a:gd name="connsiteX7" fmla="*/ 2381 w 2224881"/>
                <a:gd name="connsiteY7" fmla="*/ 1191 h 976311"/>
                <a:gd name="connsiteX0-53" fmla="*/ 45244 w 2224881"/>
                <a:gd name="connsiteY0-54" fmla="*/ 53579 h 976311"/>
                <a:gd name="connsiteX1-55" fmla="*/ 93663 w 2224881"/>
                <a:gd name="connsiteY1-56" fmla="*/ 0 h 976311"/>
                <a:gd name="connsiteX2-57" fmla="*/ 1948531 w 2224881"/>
                <a:gd name="connsiteY2-58" fmla="*/ 1191 h 976311"/>
                <a:gd name="connsiteX3-59" fmla="*/ 2224881 w 2224881"/>
                <a:gd name="connsiteY3-60" fmla="*/ 454223 h 976311"/>
                <a:gd name="connsiteX4-61" fmla="*/ 1948531 w 2224881"/>
                <a:gd name="connsiteY4-62" fmla="*/ 907255 h 976311"/>
                <a:gd name="connsiteX5-63" fmla="*/ 67469 w 2224881"/>
                <a:gd name="connsiteY5-64" fmla="*/ 909638 h 976311"/>
                <a:gd name="connsiteX6-65" fmla="*/ 0 w 2224881"/>
                <a:gd name="connsiteY6-66" fmla="*/ 976311 h 976311"/>
                <a:gd name="connsiteX7-67" fmla="*/ 45244 w 2224881"/>
                <a:gd name="connsiteY7-68" fmla="*/ 53579 h 976311"/>
                <a:gd name="connsiteX0-69" fmla="*/ 45244 w 2224881"/>
                <a:gd name="connsiteY0-70" fmla="*/ 53579 h 976311"/>
                <a:gd name="connsiteX1-71" fmla="*/ 93663 w 2224881"/>
                <a:gd name="connsiteY1-72" fmla="*/ 0 h 976311"/>
                <a:gd name="connsiteX2-73" fmla="*/ 1948531 w 2224881"/>
                <a:gd name="connsiteY2-74" fmla="*/ 1191 h 976311"/>
                <a:gd name="connsiteX3-75" fmla="*/ 2224881 w 2224881"/>
                <a:gd name="connsiteY3-76" fmla="*/ 454223 h 976311"/>
                <a:gd name="connsiteX4-77" fmla="*/ 1948531 w 2224881"/>
                <a:gd name="connsiteY4-78" fmla="*/ 907255 h 976311"/>
                <a:gd name="connsiteX5-79" fmla="*/ 67469 w 2224881"/>
                <a:gd name="connsiteY5-80" fmla="*/ 916781 h 976311"/>
                <a:gd name="connsiteX6-81" fmla="*/ 0 w 2224881"/>
                <a:gd name="connsiteY6-82" fmla="*/ 976311 h 976311"/>
                <a:gd name="connsiteX7-83" fmla="*/ 45244 w 2224881"/>
                <a:gd name="connsiteY7-84" fmla="*/ 53579 h 976311"/>
                <a:gd name="connsiteX0-85" fmla="*/ 45244 w 2224881"/>
                <a:gd name="connsiteY0-86" fmla="*/ 53579 h 976311"/>
                <a:gd name="connsiteX1-87" fmla="*/ 93663 w 2224881"/>
                <a:gd name="connsiteY1-88" fmla="*/ 0 h 976311"/>
                <a:gd name="connsiteX2-89" fmla="*/ 1948531 w 2224881"/>
                <a:gd name="connsiteY2-90" fmla="*/ 1191 h 976311"/>
                <a:gd name="connsiteX3-91" fmla="*/ 2224881 w 2224881"/>
                <a:gd name="connsiteY3-92" fmla="*/ 454223 h 976311"/>
                <a:gd name="connsiteX4-93" fmla="*/ 1948531 w 2224881"/>
                <a:gd name="connsiteY4-94" fmla="*/ 907255 h 976311"/>
                <a:gd name="connsiteX5-95" fmla="*/ 67469 w 2224881"/>
                <a:gd name="connsiteY5-96" fmla="*/ 916781 h 976311"/>
                <a:gd name="connsiteX6-97" fmla="*/ 0 w 2224881"/>
                <a:gd name="connsiteY6-98" fmla="*/ 976311 h 976311"/>
                <a:gd name="connsiteX7-99" fmla="*/ 45244 w 2224881"/>
                <a:gd name="connsiteY7-100" fmla="*/ 53579 h 976311"/>
              </a:gdLst>
              <a:ahLst/>
              <a:cxnLst>
                <a:cxn ang="0">
                  <a:pos x="connsiteX0-85" y="connsiteY0-86"/>
                </a:cxn>
                <a:cxn ang="0">
                  <a:pos x="connsiteX1-87" y="connsiteY1-88"/>
                </a:cxn>
                <a:cxn ang="0">
                  <a:pos x="connsiteX2-89" y="connsiteY2-90"/>
                </a:cxn>
                <a:cxn ang="0">
                  <a:pos x="connsiteX3-91" y="connsiteY3-92"/>
                </a:cxn>
                <a:cxn ang="0">
                  <a:pos x="connsiteX4-93" y="connsiteY4-94"/>
                </a:cxn>
                <a:cxn ang="0">
                  <a:pos x="connsiteX5-95" y="connsiteY5-96"/>
                </a:cxn>
                <a:cxn ang="0">
                  <a:pos x="connsiteX6-97" y="connsiteY6-98"/>
                </a:cxn>
                <a:cxn ang="0">
                  <a:pos x="connsiteX7-99" y="connsiteY7-100"/>
                </a:cxn>
              </a:cxnLst>
              <a:rect l="l" t="t" r="r" b="b"/>
              <a:pathLst>
                <a:path w="2224881" h="976311">
                  <a:moveTo>
                    <a:pt x="45244" y="53579"/>
                  </a:moveTo>
                  <a:lnTo>
                    <a:pt x="93663" y="0"/>
                  </a:lnTo>
                  <a:lnTo>
                    <a:pt x="1948531" y="1191"/>
                  </a:lnTo>
                  <a:lnTo>
                    <a:pt x="2224881" y="454223"/>
                  </a:lnTo>
                  <a:lnTo>
                    <a:pt x="1948531" y="907255"/>
                  </a:lnTo>
                  <a:cubicBezTo>
                    <a:pt x="1319129" y="928687"/>
                    <a:pt x="692108" y="904874"/>
                    <a:pt x="67469" y="916781"/>
                  </a:cubicBezTo>
                  <a:lnTo>
                    <a:pt x="0" y="976311"/>
                  </a:lnTo>
                  <a:cubicBezTo>
                    <a:pt x="794" y="651271"/>
                    <a:pt x="44450" y="378619"/>
                    <a:pt x="45244" y="53579"/>
                  </a:cubicBezTo>
                  <a:close/>
                </a:path>
              </a:pathLst>
            </a:custGeom>
            <a:solidFill>
              <a:srgbClr val="FAFAFA"/>
            </a:solidFill>
            <a:ln w="25400" cap="flat" cmpd="sng" algn="ctr">
              <a:noFill/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>
              <a:normAutofit/>
            </a:bodyPr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6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华文中宋" panose="02010600040101010101" pitchFamily="2" charset="-122"/>
                  <a:cs typeface="+mn-cs"/>
                </a:rPr>
                <a:t>2</a:t>
              </a:r>
              <a:endParaRPr kumimoji="0" lang="zh-CN" alt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华文中宋" panose="02010600040101010101" pitchFamily="2" charset="-122"/>
                <a:cs typeface="+mn-cs"/>
              </a:endParaRPr>
            </a:p>
          </p:txBody>
        </p:sp>
        <p:sp>
          <p:nvSpPr>
            <p:cNvPr id="96263" name="圆角矩形 15"/>
            <p:cNvSpPr/>
            <p:nvPr>
              <p:custDataLst>
                <p:tags r:id="rId10"/>
              </p:custDataLst>
            </p:nvPr>
          </p:nvSpPr>
          <p:spPr>
            <a:xfrm>
              <a:off x="1382624" y="2228343"/>
              <a:ext cx="147685" cy="633294"/>
            </a:xfrm>
            <a:custGeom>
              <a:avLst/>
              <a:gdLst>
                <a:gd name="txL" fmla="*/ 0 w 258046"/>
                <a:gd name="txT" fmla="*/ 0 h 1113601"/>
                <a:gd name="txR" fmla="*/ 258046 w 258046"/>
                <a:gd name="txB" fmla="*/ 1113601 h 1113601"/>
              </a:gdLst>
              <a:ahLst/>
              <a:cxnLst>
                <a:cxn ang="0">
                  <a:pos x="0" y="66458"/>
                </a:cxn>
                <a:cxn ang="0">
                  <a:pos x="66882" y="0"/>
                </a:cxn>
                <a:cxn ang="0">
                  <a:pos x="66882" y="0"/>
                </a:cxn>
                <a:cxn ang="0">
                  <a:pos x="144667" y="14427"/>
                </a:cxn>
                <a:cxn ang="0">
                  <a:pos x="133764" y="66458"/>
                </a:cxn>
                <a:cxn ang="0">
                  <a:pos x="133764" y="566836"/>
                </a:cxn>
                <a:cxn ang="0">
                  <a:pos x="66882" y="633294"/>
                </a:cxn>
                <a:cxn ang="0">
                  <a:pos x="66882" y="633294"/>
                </a:cxn>
                <a:cxn ang="0">
                  <a:pos x="0" y="566836"/>
                </a:cxn>
                <a:cxn ang="0">
                  <a:pos x="0" y="66458"/>
                </a:cxn>
              </a:cxnLst>
              <a:rect l="txL" t="txT" r="txR" b="txB"/>
              <a:pathLst>
                <a:path w="258046" h="1113601">
                  <a:moveTo>
                    <a:pt x="0" y="116861"/>
                  </a:moveTo>
                  <a:cubicBezTo>
                    <a:pt x="0" y="52320"/>
                    <a:pt x="52320" y="0"/>
                    <a:pt x="116861" y="0"/>
                  </a:cubicBezTo>
                  <a:lnTo>
                    <a:pt x="116861" y="0"/>
                  </a:lnTo>
                  <a:cubicBezTo>
                    <a:pt x="133957" y="7403"/>
                    <a:pt x="233295" y="5892"/>
                    <a:pt x="252772" y="25369"/>
                  </a:cubicBezTo>
                  <a:cubicBezTo>
                    <a:pt x="272249" y="44846"/>
                    <a:pt x="231341" y="-41859"/>
                    <a:pt x="233722" y="116861"/>
                  </a:cubicBezTo>
                  <a:lnTo>
                    <a:pt x="233722" y="996740"/>
                  </a:lnTo>
                  <a:cubicBezTo>
                    <a:pt x="233722" y="1061281"/>
                    <a:pt x="181402" y="1113601"/>
                    <a:pt x="116861" y="1113601"/>
                  </a:cubicBezTo>
                  <a:lnTo>
                    <a:pt x="116861" y="1113601"/>
                  </a:lnTo>
                  <a:cubicBezTo>
                    <a:pt x="52320" y="1113601"/>
                    <a:pt x="0" y="1061281"/>
                    <a:pt x="0" y="996740"/>
                  </a:cubicBezTo>
                  <a:lnTo>
                    <a:pt x="0" y="116861"/>
                  </a:lnTo>
                  <a:close/>
                </a:path>
              </a:pathLst>
            </a:custGeom>
            <a:gradFill rotWithShape="0">
              <a:gsLst>
                <a:gs pos="0">
                  <a:srgbClr val="BCBCBC"/>
                </a:gs>
                <a:gs pos="100000">
                  <a:srgbClr val="F9F9F9"/>
                </a:gs>
              </a:gsLst>
              <a:lin ang="0"/>
              <a:tileRect/>
            </a:gradFill>
            <a:ln w="25400">
              <a:noFill/>
            </a:ln>
          </p:spPr>
          <p:txBody>
            <a:bodyPr anchor="ctr" anchorCtr="0"/>
            <a:p>
              <a:pPr algn="ctr"/>
              <a:endParaRPr lang="zh-CN" altLang="en-US" sz="1300" b="1" dirty="0">
                <a:solidFill>
                  <a:srgbClr val="FFFFFF"/>
                </a:solidFill>
                <a:latin typeface="Verdana" panose="020B060403050404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6264" name="任意多边形 26"/>
            <p:cNvSpPr/>
            <p:nvPr>
              <p:custDataLst>
                <p:tags r:id="rId11"/>
              </p:custDataLst>
            </p:nvPr>
          </p:nvSpPr>
          <p:spPr>
            <a:xfrm>
              <a:off x="1382624" y="2763262"/>
              <a:ext cx="157297" cy="102219"/>
            </a:xfrm>
            <a:custGeom>
              <a:avLst/>
              <a:gdLst>
                <a:gd name="txL" fmla="*/ 0 w 234157"/>
                <a:gd name="txT" fmla="*/ 0 h 178596"/>
                <a:gd name="txR" fmla="*/ 234157 w 234157"/>
                <a:gd name="txB" fmla="*/ 178596 h 178596"/>
              </a:gdLst>
              <a:ahLst/>
              <a:cxnLst>
                <a:cxn ang="0">
                  <a:pos x="0" y="51109"/>
                </a:cxn>
                <a:cxn ang="0">
                  <a:pos x="0" y="51110"/>
                </a:cxn>
                <a:cxn ang="0">
                  <a:pos x="0" y="51110"/>
                </a:cxn>
                <a:cxn ang="0">
                  <a:pos x="59987" y="0"/>
                </a:cxn>
                <a:cxn ang="0">
                  <a:pos x="157297" y="0"/>
                </a:cxn>
                <a:cxn ang="0">
                  <a:pos x="157297" y="102219"/>
                </a:cxn>
                <a:cxn ang="0">
                  <a:pos x="59987" y="102218"/>
                </a:cxn>
                <a:cxn ang="0">
                  <a:pos x="4714" y="71003"/>
                </a:cxn>
                <a:cxn ang="0">
                  <a:pos x="0" y="51110"/>
                </a:cxn>
                <a:cxn ang="0">
                  <a:pos x="4714" y="31215"/>
                </a:cxn>
                <a:cxn ang="0">
                  <a:pos x="59987" y="0"/>
                </a:cxn>
              </a:cxnLst>
              <a:rect l="txL" t="txT" r="txR" b="txB"/>
              <a:pathLst>
                <a:path w="234157" h="178596">
                  <a:moveTo>
                    <a:pt x="0" y="89297"/>
                  </a:moveTo>
                  <a:lnTo>
                    <a:pt x="0" y="89298"/>
                  </a:lnTo>
                  <a:lnTo>
                    <a:pt x="0" y="89298"/>
                  </a:lnTo>
                  <a:close/>
                  <a:moveTo>
                    <a:pt x="89298" y="0"/>
                  </a:moveTo>
                  <a:lnTo>
                    <a:pt x="234157" y="0"/>
                  </a:lnTo>
                  <a:lnTo>
                    <a:pt x="234157" y="178596"/>
                  </a:lnTo>
                  <a:lnTo>
                    <a:pt x="89298" y="178595"/>
                  </a:lnTo>
                  <a:cubicBezTo>
                    <a:pt x="52310" y="178595"/>
                    <a:pt x="20574" y="156106"/>
                    <a:pt x="7018" y="124056"/>
                  </a:cubicBezTo>
                  <a:lnTo>
                    <a:pt x="0" y="89298"/>
                  </a:lnTo>
                  <a:lnTo>
                    <a:pt x="7018" y="54539"/>
                  </a:lnTo>
                  <a:cubicBezTo>
                    <a:pt x="20574" y="22489"/>
                    <a:pt x="52310" y="0"/>
                    <a:pt x="89298" y="0"/>
                  </a:cubicBezTo>
                  <a:close/>
                </a:path>
              </a:pathLst>
            </a:custGeom>
            <a:solidFill>
              <a:srgbClr val="99669B"/>
            </a:solidFill>
            <a:ln w="25400">
              <a:noFill/>
            </a:ln>
          </p:spPr>
          <p:txBody>
            <a:bodyPr anchor="ctr" anchorCtr="0"/>
            <a:p>
              <a:pPr algn="ctr">
                <a:lnSpc>
                  <a:spcPct val="80000"/>
                </a:lnSpc>
              </a:pPr>
              <a:endParaRPr lang="zh-CN" altLang="en-US" sz="900" b="1" dirty="0">
                <a:solidFill>
                  <a:srgbClr val="FFFFFF"/>
                </a:solidFill>
                <a:latin typeface="Verdana" panose="020B060403050404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8" name="矩形 27"/>
            <p:cNvSpPr/>
            <p:nvPr>
              <p:custDataLst>
                <p:tags r:id="rId12"/>
              </p:custDataLst>
            </p:nvPr>
          </p:nvSpPr>
          <p:spPr>
            <a:xfrm>
              <a:off x="2667220" y="2163016"/>
              <a:ext cx="2500155" cy="689399"/>
            </a:xfrm>
            <a:prstGeom prst="rect">
              <a:avLst/>
            </a:prstGeom>
          </p:spPr>
          <p:txBody>
            <a:bodyPr anchor="ctr">
              <a:normAutofit/>
            </a:bodyPr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黑体" panose="02010609060101010101" charset="-122"/>
                  <a:cs typeface="+mn-cs"/>
                </a:rPr>
                <a:t>低氧血症和高碳酸血症对机体的影响</a:t>
              </a:r>
              <a:endParaRPr kumimoji="0" lang="zh-CN" altLang="en-US" sz="32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黑体" panose="02010609060101010101" charset="-122"/>
                <a:cs typeface="+mn-cs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randomBar dir="vert"/>
      </p:transition>
    </mc:Choice>
    <mc:Fallback>
      <p:transition spd="slow">
        <p:randomBar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剪去对角 3"/>
          <p:cNvSpPr/>
          <p:nvPr>
            <p:custDataLst>
              <p:tags r:id="rId1"/>
            </p:custDataLst>
          </p:nvPr>
        </p:nvSpPr>
        <p:spPr>
          <a:xfrm>
            <a:off x="661194" y="1715770"/>
            <a:ext cx="10870565" cy="4257675"/>
          </a:xfrm>
          <a:prstGeom prst="snip2DiagRect">
            <a:avLst>
              <a:gd name="adj1" fmla="val 0"/>
              <a:gd name="adj2" fmla="val 4623"/>
            </a:avLst>
          </a:prstGeom>
          <a:noFill/>
          <a:ln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隶书" panose="02010509060101010101" pitchFamily="49" charset="-122"/>
              <a:ea typeface="隶书" panose="02010509060101010101" pitchFamily="49" charset="-122"/>
              <a:sym typeface="Arial" panose="020B0604020202020204" pitchFamily="34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2701" y="2358521"/>
            <a:ext cx="2699496" cy="2954195"/>
          </a:xfrm>
          <a:prstGeom prst="rect">
            <a:avLst/>
          </a:prstGeom>
        </p:spPr>
      </p:pic>
      <p:sp>
        <p:nvSpPr>
          <p:cNvPr id="5" name="Rectangle 3"/>
          <p:cNvSpPr txBox="1"/>
          <p:nvPr/>
        </p:nvSpPr>
        <p:spPr>
          <a:xfrm>
            <a:off x="3843704" y="1915794"/>
            <a:ext cx="7929562" cy="3857625"/>
          </a:xfrm>
          <a:prstGeom prst="rect">
            <a:avLst/>
          </a:prstGeom>
          <a:ln>
            <a:miter lim="800000"/>
          </a:ln>
        </p:spPr>
        <p:txBody>
          <a:bodyPr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zh-CN" altLang="en-US" noProof="1">
                <a:latin typeface="华文琥珀" panose="02010800040101010101" pitchFamily="2" charset="-122"/>
                <a:ea typeface="华文琥珀" panose="02010800040101010101" pitchFamily="2" charset="-122"/>
              </a:rPr>
              <a:t>急性上感</a:t>
            </a:r>
            <a:r>
              <a:rPr lang="zh-CN" altLang="en-US" noProof="1">
                <a:ea typeface="宋体" panose="02010600030101010101" pitchFamily="2" charset="-122"/>
              </a:rPr>
              <a:t>：</a:t>
            </a:r>
            <a:endParaRPr lang="zh-CN" altLang="en-US" noProof="1">
              <a:solidFill>
                <a:schemeClr val="accent4"/>
              </a:solidFill>
              <a:ea typeface="宋体" panose="02010600030101010101" pitchFamily="2" charset="-122"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en-US" altLang="zh-CN" sz="2600" noProof="1">
              <a:solidFill>
                <a:schemeClr val="accent4"/>
              </a:solidFill>
              <a:ea typeface="宋体" panose="02010600030101010101" pitchFamily="2" charset="-122"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zh-CN" altLang="en-US" sz="260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宋体" panose="02010600030101010101" pitchFamily="2" charset="-122"/>
              </a:rPr>
              <a:t>病因：</a:t>
            </a:r>
            <a:r>
              <a:rPr lang="zh-CN" altLang="en-US" sz="2600" noProof="1">
                <a:solidFill>
                  <a:srgbClr val="C00000"/>
                </a:solidFill>
                <a:ea typeface="宋体" panose="02010600030101010101" pitchFamily="2" charset="-122"/>
              </a:rPr>
              <a:t>70—80%</a:t>
            </a:r>
            <a:r>
              <a:rPr lang="zh-CN" altLang="en-US" sz="2600" noProof="1"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宋体" panose="02010600030101010101" pitchFamily="2" charset="-122"/>
              </a:rPr>
              <a:t>为</a:t>
            </a:r>
            <a:r>
              <a:rPr lang="zh-CN" altLang="en-US" sz="2600" noProof="1">
                <a:solidFill>
                  <a:srgbClr val="C00000"/>
                </a:solidFill>
                <a:ea typeface="宋体" panose="02010600030101010101" pitchFamily="2" charset="-122"/>
              </a:rPr>
              <a:t>病毒</a:t>
            </a:r>
            <a:r>
              <a:rPr lang="zh-CN" altLang="en-US" sz="240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隶书" panose="02010509060101010101" pitchFamily="49" charset="-122"/>
              </a:rPr>
              <a:t>（流感病毒、鼻病毒、腺病毒等）</a:t>
            </a:r>
            <a:endParaRPr lang="zh-CN" altLang="en-US" sz="2400" noProof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ea typeface="隶书" panose="02010509060101010101" pitchFamily="49" charset="-122"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zh-CN" altLang="en-US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      </a:t>
            </a:r>
            <a:r>
              <a:rPr lang="zh-CN" altLang="en-US" sz="260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细菌：直接感染或继发病毒感染</a:t>
            </a:r>
            <a:endParaRPr lang="zh-CN" altLang="en-US" sz="2600" noProof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en-US" altLang="zh-CN" sz="2600" noProof="1">
              <a:ea typeface="宋体" panose="02010600030101010101" pitchFamily="2" charset="-122"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zh-CN" altLang="en-US" sz="2600" noProof="1">
                <a:ea typeface="宋体" panose="02010600030101010101" pitchFamily="2" charset="-122"/>
              </a:rPr>
              <a:t>诱因：受凉、淋雨、过度疲劳</a:t>
            </a:r>
            <a:endParaRPr lang="zh-CN" altLang="en-US" sz="2600" noProof="1">
              <a:ea typeface="宋体" panose="02010600030101010101" pitchFamily="2" charset="-122"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zh-CN" altLang="en-US" sz="2600" noProof="1">
              <a:solidFill>
                <a:schemeClr val="accent4"/>
              </a:solidFill>
              <a:ea typeface="宋体" panose="02010600030101010101" pitchFamily="2" charset="-122"/>
            </a:endParaRPr>
          </a:p>
        </p:txBody>
      </p:sp>
      <p:sp>
        <p:nvSpPr>
          <p:cNvPr id="7" name="Title 6"/>
          <p:cNvSpPr txBox="1"/>
          <p:nvPr>
            <p:custDataLst>
              <p:tags r:id="rId3"/>
            </p:custDataLst>
          </p:nvPr>
        </p:nvSpPr>
        <p:spPr>
          <a:xfrm>
            <a:off x="231407" y="97384"/>
            <a:ext cx="2598385" cy="503984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none" lIns="72000" tIns="36195" rIns="72000" bIns="36195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lang="zh-CN" altLang="en-US"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二</a:t>
            </a:r>
            <a:r>
              <a:rPr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</a:t>
            </a:r>
            <a:r>
              <a:rPr lang="zh-CN" altLang="en-US"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病因机制</a:t>
            </a:r>
            <a:endParaRPr sz="2800" b="1" spc="388" dirty="0">
              <a:ln w="3175">
                <a:noFill/>
                <a:prstDash val="dash"/>
              </a:ln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</p:spTree>
  </p:cSld>
  <p:clrMapOvr>
    <a:masterClrMapping/>
  </p:clrMapOvr>
  <p:transition spd="slow">
    <p:randomBar dir="vert"/>
  </p:transition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标题 1"/>
          <p:cNvSpPr>
            <a:spLocks noGrp="1"/>
          </p:cNvSpPr>
          <p:nvPr>
            <p:ph type="title"/>
          </p:nvPr>
        </p:nvSpPr>
        <p:spPr>
          <a:xfrm>
            <a:off x="317183" y="0"/>
            <a:ext cx="3360737" cy="960438"/>
          </a:xfrm>
        </p:spPr>
        <p:txBody>
          <a:bodyPr vert="horz" wrap="square" lIns="91440" tIns="45720" rIns="91440" bIns="45720" anchor="ctr" anchorCtr="0">
            <a:normAutofit fontScale="90000"/>
          </a:bodyPr>
          <a:p>
            <a:pPr eaLnBrk="1" hangingPunct="1"/>
            <a:r>
              <a:rPr lang="zh-CN" altLang="en-US" sz="3200" b="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二、慢性呼吸衰竭</a:t>
            </a:r>
            <a:endParaRPr lang="zh-CN" altLang="en-US" sz="3200" b="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42620" y="920115"/>
            <a:ext cx="419798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/>
              <a:t>（二）临床表现</a:t>
            </a:r>
            <a:endParaRPr lang="zh-CN" altLang="en-US" sz="2800"/>
          </a:p>
        </p:txBody>
      </p:sp>
      <p:sp>
        <p:nvSpPr>
          <p:cNvPr id="97289" name="文本框 1"/>
          <p:cNvSpPr txBox="1"/>
          <p:nvPr/>
        </p:nvSpPr>
        <p:spPr>
          <a:xfrm>
            <a:off x="1534795" y="1761490"/>
            <a:ext cx="9209405" cy="33229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L="514350" indent="-514350">
              <a:lnSpc>
                <a:spcPct val="150000"/>
              </a:lnSpc>
              <a:buFont typeface="Arial" panose="020B0604020202020204" pitchFamily="34" charset="0"/>
              <a:buAutoNum type="arabicPeriod"/>
            </a:pPr>
            <a:r>
              <a:rPr lang="zh-CN" altLang="zh-CN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呼吸困难</a:t>
            </a: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</a:t>
            </a:r>
            <a:r>
              <a:rPr lang="zh-CN" altLang="zh-CN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频率、节律、幅度</a:t>
            </a:r>
            <a:endParaRPr lang="zh-CN" altLang="zh-CN" sz="28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514350" indent="-514350">
              <a:lnSpc>
                <a:spcPct val="150000"/>
              </a:lnSpc>
              <a:buFont typeface="Arial" panose="020B0604020202020204" pitchFamily="34" charset="0"/>
              <a:buAutoNum type="arabicPeriod"/>
            </a:pPr>
            <a:r>
              <a:rPr lang="zh-CN" altLang="zh-CN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发绀</a:t>
            </a:r>
            <a:endParaRPr lang="zh-CN" altLang="zh-CN" sz="28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514350" indent="-514350">
              <a:lnSpc>
                <a:spcPct val="150000"/>
              </a:lnSpc>
              <a:buFont typeface="Arial" panose="020B0604020202020204" pitchFamily="34" charset="0"/>
              <a:buAutoNum type="arabicPeriod"/>
            </a:pPr>
            <a:r>
              <a:rPr lang="zh-CN" altLang="zh-CN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精神-神经症状</a:t>
            </a: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兴奋或抑制</a:t>
            </a:r>
            <a:endParaRPr lang="zh-CN" altLang="zh-CN" sz="28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514350" indent="-514350">
              <a:lnSpc>
                <a:spcPct val="150000"/>
              </a:lnSpc>
              <a:buFont typeface="Arial" panose="020B0604020202020204" pitchFamily="34" charset="0"/>
              <a:buAutoNum type="arabicPeriod"/>
            </a:pPr>
            <a:r>
              <a:rPr lang="zh-CN" altLang="zh-CN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循环系统症状</a:t>
            </a: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心动过速甚至循环衰竭</a:t>
            </a:r>
            <a:endParaRPr lang="zh-CN" altLang="zh-CN" sz="28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514350" indent="-514350">
              <a:lnSpc>
                <a:spcPct val="150000"/>
              </a:lnSpc>
              <a:buFont typeface="Arial" panose="020B0604020202020204" pitchFamily="34" charset="0"/>
              <a:buAutoNum type="arabicPeriod"/>
            </a:pPr>
            <a:r>
              <a:rPr lang="zh-CN" altLang="zh-CN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消化和泌尿系统</a:t>
            </a: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肝肾功能损害、</a:t>
            </a:r>
            <a:r>
              <a:rPr lang="zh-CN" altLang="zh-CN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应激性溃疡</a:t>
            </a:r>
            <a:endParaRPr lang="zh-CN" altLang="zh-CN" sz="2800" dirty="0">
              <a:solidFill>
                <a:srgbClr val="00002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randomBar dir="vert"/>
      </p:transition>
    </mc:Choice>
    <mc:Fallback>
      <p:transition spd="slow">
        <p:randomBar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标题 1"/>
          <p:cNvSpPr>
            <a:spLocks noGrp="1"/>
          </p:cNvSpPr>
          <p:nvPr>
            <p:ph type="title"/>
          </p:nvPr>
        </p:nvSpPr>
        <p:spPr>
          <a:xfrm>
            <a:off x="317183" y="0"/>
            <a:ext cx="3360737" cy="960438"/>
          </a:xfrm>
        </p:spPr>
        <p:txBody>
          <a:bodyPr vert="horz" wrap="square" lIns="91440" tIns="45720" rIns="91440" bIns="45720" anchor="ctr" anchorCtr="0">
            <a:normAutofit fontScale="90000"/>
          </a:bodyPr>
          <a:p>
            <a:pPr eaLnBrk="1" hangingPunct="1"/>
            <a:r>
              <a:rPr lang="zh-CN" altLang="en-US" sz="3200" b="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二、慢性呼吸衰竭</a:t>
            </a:r>
            <a:endParaRPr lang="zh-CN" altLang="en-US" sz="3200" b="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42620" y="920115"/>
            <a:ext cx="419798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/>
              <a:t>（三）辅助检查</a:t>
            </a:r>
            <a:endParaRPr lang="zh-CN" altLang="en-US" sz="2800"/>
          </a:p>
        </p:txBody>
      </p:sp>
      <p:sp>
        <p:nvSpPr>
          <p:cNvPr id="98309" name="Rectangle 2"/>
          <p:cNvSpPr>
            <a:spLocks noGrp="1"/>
          </p:cNvSpPr>
          <p:nvPr/>
        </p:nvSpPr>
        <p:spPr>
          <a:xfrm>
            <a:off x="786130" y="1442085"/>
            <a:ext cx="11405870" cy="473265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342900" indent="-342900" eaLnBrk="0" hangingPunct="0">
              <a:lnSpc>
                <a:spcPct val="150000"/>
              </a:lnSpc>
              <a:spcBef>
                <a:spcPct val="20000"/>
              </a:spcBef>
              <a:buClr>
                <a:schemeClr val="folHlink"/>
              </a:buClr>
              <a:buFont typeface="Wingdings" panose="05000000000000000000" pitchFamily="2" charset="2"/>
              <a:buChar char="v"/>
            </a:pPr>
            <a:r>
              <a:rPr lang="zh-CN" altLang="zh-CN" sz="2800" dirty="0">
                <a:solidFill>
                  <a:srgbClr val="00002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1</a:t>
            </a:r>
            <a:r>
              <a:rPr lang="zh-CN" altLang="zh-CN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血气分析</a:t>
            </a:r>
            <a:endParaRPr lang="zh-CN" altLang="zh-CN" sz="28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742950" lvl="1" indent="-285750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en-US" altLang="zh-CN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PaO</a:t>
            </a:r>
            <a:r>
              <a:rPr lang="en-US" altLang="zh-CN" sz="2800" baseline="-250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</a:t>
            </a: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＜</a:t>
            </a:r>
            <a:r>
              <a:rPr lang="en-US" altLang="zh-CN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60mmHg，伴或不伴 PaCO</a:t>
            </a:r>
            <a:r>
              <a:rPr lang="en-US" altLang="zh-CN" sz="2800" baseline="-250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</a:t>
            </a: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＞</a:t>
            </a:r>
            <a:r>
              <a:rPr lang="en-US" altLang="zh-CN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50mmHg，pH 正</a:t>
            </a:r>
            <a:r>
              <a:rPr lang="zh-CN" altLang="zh-CN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常或降低 </a:t>
            </a:r>
            <a:endParaRPr lang="zh-CN" altLang="zh-CN" sz="28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342900" indent="-342900" eaLnBrk="0" hangingPunct="0">
              <a:lnSpc>
                <a:spcPct val="150000"/>
              </a:lnSpc>
              <a:spcBef>
                <a:spcPct val="20000"/>
              </a:spcBef>
              <a:buClr>
                <a:schemeClr val="folHlink"/>
              </a:buClr>
              <a:buFont typeface="Wingdings" panose="05000000000000000000" pitchFamily="2" charset="2"/>
              <a:buChar char="v"/>
            </a:pPr>
            <a:r>
              <a:rPr lang="zh-CN" altLang="zh-CN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影像学检查—分析呼衰的原因 </a:t>
            </a:r>
            <a:endParaRPr lang="zh-CN" altLang="zh-CN" sz="28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742950" lvl="1" indent="-285750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en-US" altLang="zh-CN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X线胸片、胸部CT和放射性核素肺通气/灌注扫描</a:t>
            </a:r>
            <a:endParaRPr lang="en-US" altLang="zh-CN" sz="28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342900" indent="-342900" eaLnBrk="0" hangingPunct="0">
              <a:lnSpc>
                <a:spcPct val="150000"/>
              </a:lnSpc>
              <a:spcBef>
                <a:spcPct val="20000"/>
              </a:spcBef>
              <a:buClr>
                <a:schemeClr val="folHlink"/>
              </a:buClr>
              <a:buFont typeface="Wingdings" panose="05000000000000000000" pitchFamily="2" charset="2"/>
              <a:buChar char="v"/>
            </a:pPr>
            <a:r>
              <a:rPr lang="zh-CN" altLang="zh-CN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其他检查</a:t>
            </a:r>
            <a:endParaRPr lang="zh-CN" altLang="zh-CN" sz="28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742950" lvl="1" indent="-285750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zh-CN" altLang="zh-CN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肺功能检查、纤维支气管镜检查</a:t>
            </a:r>
            <a:endParaRPr lang="zh-CN" altLang="zh-CN" sz="2800" dirty="0">
              <a:solidFill>
                <a:srgbClr val="00002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randomBar dir="vert"/>
      </p:transition>
    </mc:Choice>
    <mc:Fallback>
      <p:transition spd="slow">
        <p:randomBar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标题 1"/>
          <p:cNvSpPr>
            <a:spLocks noGrp="1"/>
          </p:cNvSpPr>
          <p:nvPr>
            <p:ph type="title"/>
          </p:nvPr>
        </p:nvSpPr>
        <p:spPr>
          <a:xfrm>
            <a:off x="317183" y="0"/>
            <a:ext cx="3360737" cy="960438"/>
          </a:xfrm>
        </p:spPr>
        <p:txBody>
          <a:bodyPr vert="horz" wrap="square" lIns="91440" tIns="45720" rIns="91440" bIns="45720" anchor="ctr" anchorCtr="0">
            <a:normAutofit fontScale="90000"/>
          </a:bodyPr>
          <a:p>
            <a:pPr eaLnBrk="1" hangingPunct="1"/>
            <a:r>
              <a:rPr lang="zh-CN" altLang="en-US" sz="3200" b="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二、慢性呼吸衰竭</a:t>
            </a:r>
            <a:endParaRPr lang="zh-CN" altLang="en-US" sz="3200" b="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42620" y="920115"/>
            <a:ext cx="419798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/>
              <a:t>（四）诊断</a:t>
            </a:r>
            <a:endParaRPr lang="zh-CN" altLang="en-US" sz="2800"/>
          </a:p>
        </p:txBody>
      </p:sp>
      <p:sp>
        <p:nvSpPr>
          <p:cNvPr id="99330" name="内容占位符 2"/>
          <p:cNvSpPr>
            <a:spLocks noGrp="1"/>
          </p:cNvSpPr>
          <p:nvPr>
            <p:ph idx="1"/>
          </p:nvPr>
        </p:nvSpPr>
        <p:spPr>
          <a:xfrm>
            <a:off x="948055" y="1665605"/>
            <a:ext cx="10515600" cy="4351338"/>
          </a:xfrm>
        </p:spPr>
        <p:txBody>
          <a:bodyPr vert="horz" wrap="square" lIns="91440" tIns="45720" rIns="91440" bIns="45720" anchor="t" anchorCtr="0">
            <a:noAutofit/>
          </a:bodyPr>
          <a:p>
            <a:pPr>
              <a:lnSpc>
                <a:spcPct val="150000"/>
              </a:lnSpc>
              <a:buClr>
                <a:schemeClr val="folHlink"/>
              </a:buClr>
            </a:pPr>
            <a:r>
              <a:rPr lang="zh-CN" altLang="zh-CN" b="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有导致呼吸衰竭的病因或诱因</a:t>
            </a:r>
            <a:endParaRPr lang="zh-CN" altLang="zh-CN" b="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  <a:buClr>
                <a:schemeClr val="folHlink"/>
              </a:buClr>
            </a:pPr>
            <a:r>
              <a:rPr lang="zh-CN" altLang="zh-CN" b="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低氧血症或伴高碳酸血症的临床表现</a:t>
            </a:r>
            <a:endParaRPr lang="zh-CN" altLang="zh-CN" b="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  <a:buClr>
                <a:schemeClr val="folHlink"/>
              </a:buClr>
            </a:pPr>
            <a:r>
              <a:rPr lang="zh-CN" altLang="zh-CN" b="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动脉血气分析</a:t>
            </a:r>
            <a:endParaRPr lang="zh-CN" altLang="zh-CN" b="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lvl="1">
              <a:lnSpc>
                <a:spcPct val="150000"/>
              </a:lnSpc>
              <a:buClr>
                <a:schemeClr val="tx2"/>
              </a:buClr>
            </a:pPr>
            <a:r>
              <a:rPr lang="zh-CN" altLang="zh-CN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条件：在海平面大气压下，静息状态呼吸空气时 </a:t>
            </a:r>
            <a:endParaRPr lang="zh-CN" altLang="zh-CN" sz="28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lvl="1">
              <a:lnSpc>
                <a:spcPct val="150000"/>
              </a:lnSpc>
              <a:buClr>
                <a:schemeClr val="tx2"/>
              </a:buClr>
            </a:pPr>
            <a:r>
              <a:rPr lang="zh-CN" altLang="zh-CN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诊断标准：PaO</a:t>
            </a:r>
            <a:r>
              <a:rPr lang="zh-CN" altLang="zh-CN" sz="2800" baseline="-250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</a:t>
            </a:r>
            <a:r>
              <a:rPr lang="zh-CN" altLang="zh-CN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&lt;60mmHg ，或伴PaCO</a:t>
            </a:r>
            <a:r>
              <a:rPr lang="zh-CN" altLang="zh-CN" sz="2800" baseline="-250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</a:t>
            </a:r>
            <a:r>
              <a:rPr lang="zh-CN" altLang="zh-CN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&gt;50mmHg</a:t>
            </a:r>
            <a:endParaRPr lang="zh-CN" altLang="zh-CN" sz="28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  <a:buClr>
                <a:schemeClr val="folHlink"/>
              </a:buClr>
            </a:pPr>
            <a:r>
              <a:rPr lang="zh-CN" altLang="en-US" b="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病因诊断：</a:t>
            </a:r>
            <a:r>
              <a:rPr lang="zh-CN" altLang="zh-CN" b="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胸部影像学、肺功能</a:t>
            </a:r>
            <a:r>
              <a:rPr lang="zh-CN" altLang="en-US" b="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、</a:t>
            </a:r>
            <a:r>
              <a:rPr lang="zh-CN" altLang="zh-CN" b="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纤支镜检查</a:t>
            </a:r>
            <a:endParaRPr lang="zh-CN" altLang="zh-CN" b="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randomBar dir="vert"/>
      </p:transition>
    </mc:Choice>
    <mc:Fallback>
      <p:transition spd="slow">
        <p:randomBar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标题 1"/>
          <p:cNvSpPr>
            <a:spLocks noGrp="1"/>
          </p:cNvSpPr>
          <p:nvPr>
            <p:ph type="title"/>
          </p:nvPr>
        </p:nvSpPr>
        <p:spPr>
          <a:xfrm>
            <a:off x="317183" y="0"/>
            <a:ext cx="3360737" cy="960438"/>
          </a:xfrm>
        </p:spPr>
        <p:txBody>
          <a:bodyPr vert="horz" wrap="square" lIns="91440" tIns="45720" rIns="91440" bIns="45720" anchor="ctr" anchorCtr="0">
            <a:normAutofit fontScale="90000"/>
          </a:bodyPr>
          <a:p>
            <a:pPr eaLnBrk="1" hangingPunct="1"/>
            <a:r>
              <a:rPr lang="zh-CN" altLang="en-US" sz="3200" b="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二、慢性呼吸衰竭</a:t>
            </a:r>
            <a:endParaRPr lang="zh-CN" altLang="en-US" sz="3200" b="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42620" y="920115"/>
            <a:ext cx="419798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/>
              <a:t>（五）治疗</a:t>
            </a:r>
            <a:endParaRPr lang="zh-CN" altLang="en-US" sz="2800"/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1158875" y="1677670"/>
            <a:ext cx="9874885" cy="4511675"/>
          </a:xfrm>
        </p:spPr>
        <p:txBody>
          <a:bodyPr vert="horz" wrap="square" lIns="91440" tIns="45720" rIns="91440" bIns="45720" numCol="1" anchor="t" anchorCtr="0" compatLnSpc="1">
            <a:normAutofit/>
          </a:bodyPr>
          <a:p>
            <a:pPr marL="514350" marR="0" lvl="0" indent="-514350" algn="l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AutoNum type="arabicPeriod"/>
              <a:defRPr/>
            </a:pPr>
            <a:r>
              <a:rPr kumimoji="0" lang="zh-CN" altLang="zh-CN" b="0" i="0" u="none" strike="noStrike" kern="1200" cap="none" spc="0" normalizeH="0" baseline="0" noProof="0" smtClean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保持呼吸道通畅</a:t>
            </a:r>
            <a:endParaRPr kumimoji="0" lang="en-US" altLang="zh-CN" b="0" i="0" u="none" strike="noStrike" kern="1200" cap="none" spc="0" normalizeH="0" baseline="0" noProof="0" smtClean="0">
              <a:ln>
                <a:noFill/>
              </a:ln>
              <a:solidFill>
                <a:srgbClr val="00002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514350" marR="0" lvl="0" indent="-514350" algn="l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AutoNum type="arabicPeriod"/>
              <a:defRPr/>
            </a:pPr>
            <a:r>
              <a:rPr kumimoji="0" lang="zh-CN" altLang="zh-CN" b="0" i="0" u="none" strike="noStrike" kern="1200" cap="none" spc="0" normalizeH="0" baseline="0" noProof="0" smtClean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氧疗</a:t>
            </a:r>
            <a:endParaRPr kumimoji="0" lang="zh-CN" altLang="zh-CN" b="0" i="0" u="none" strike="noStrike" kern="1200" cap="none" spc="0" normalizeH="0" baseline="0" noProof="0" smtClean="0">
              <a:ln>
                <a:noFill/>
              </a:ln>
              <a:solidFill>
                <a:srgbClr val="00002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514350" marR="0" lvl="0" indent="-514350" algn="l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AutoNum type="arabicPeriod"/>
              <a:defRPr/>
            </a:pPr>
            <a:r>
              <a:rPr kumimoji="0" lang="zh-CN" altLang="zh-CN" b="0" i="0" u="none" strike="noStrike" kern="1200" cap="none" spc="0" normalizeH="0" baseline="0" noProof="0" smtClean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增加通气量，减少CO</a:t>
            </a:r>
            <a:r>
              <a:rPr kumimoji="0" lang="en-US" altLang="zh-CN" b="0" i="0" u="none" strike="noStrike" kern="1200" cap="none" spc="0" normalizeH="0" baseline="-25000" noProof="0" smtClean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</a:t>
            </a:r>
            <a:r>
              <a:rPr kumimoji="0" lang="zh-CN" altLang="zh-CN" b="0" i="0" u="none" strike="noStrike" kern="1200" cap="none" spc="0" normalizeH="0" baseline="0" noProof="0" smtClean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潴留</a:t>
            </a:r>
            <a:endParaRPr kumimoji="0" lang="zh-CN" altLang="zh-CN" b="0" i="0" u="none" strike="noStrike" kern="1200" cap="none" spc="0" normalizeH="0" baseline="0" noProof="0" smtClean="0">
              <a:ln>
                <a:noFill/>
              </a:ln>
              <a:solidFill>
                <a:srgbClr val="00002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514350" marR="0" lvl="0" indent="-514350" algn="l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AutoNum type="arabicPeriod"/>
              <a:defRPr/>
            </a:pPr>
            <a:r>
              <a:rPr kumimoji="0" lang="zh-CN" altLang="zh-CN" b="0" i="0" u="none" strike="noStrike" kern="1200" cap="none" spc="0" normalizeH="0" baseline="0" noProof="0" smtClean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控制感染，积极治疗原发病</a:t>
            </a:r>
            <a:endParaRPr kumimoji="0" lang="zh-CN" altLang="zh-CN" b="0" i="0" u="none" strike="noStrike" kern="1200" cap="none" spc="0" normalizeH="0" baseline="0" noProof="0" smtClean="0">
              <a:ln>
                <a:noFill/>
              </a:ln>
              <a:solidFill>
                <a:srgbClr val="00002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514350" marR="0" lvl="0" indent="-514350" algn="l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AutoNum type="arabicPeriod"/>
              <a:defRPr/>
            </a:pPr>
            <a:r>
              <a:rPr kumimoji="0" lang="zh-CN" altLang="zh-CN" b="0" i="0" u="none" strike="noStrike" kern="1200" cap="none" spc="0" normalizeH="0" baseline="0" noProof="0" smtClean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病因治疗</a:t>
            </a:r>
            <a:endParaRPr kumimoji="0" lang="en-US" altLang="zh-CN" b="0" i="0" u="none" strike="noStrike" kern="1200" cap="none" spc="0" normalizeH="0" baseline="0" noProof="0" smtClean="0">
              <a:ln>
                <a:noFill/>
              </a:ln>
              <a:solidFill>
                <a:srgbClr val="00002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514350" marR="0" lvl="0" indent="-514350" algn="l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AutoNum type="arabicPeriod"/>
              <a:defRPr/>
            </a:pPr>
            <a:r>
              <a:rPr kumimoji="0" lang="zh-CN" altLang="en-US" b="0" i="0" u="none" strike="noStrike" kern="1200" cap="none" spc="0" normalizeH="0" baseline="0" noProof="0" smtClean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一般疗法  </a:t>
            </a:r>
            <a:r>
              <a:rPr kumimoji="0" lang="zh-CN" altLang="zh-CN" b="0" i="0" u="none" strike="noStrike" kern="1200" cap="none" spc="0" normalizeH="0" baseline="0" noProof="0" smtClean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纠正酸碱</a:t>
            </a:r>
            <a:r>
              <a:rPr kumimoji="0" lang="zh-CN" altLang="en-US" b="0" i="0" u="none" strike="noStrike" kern="1200" cap="none" spc="0" normalizeH="0" baseline="0" noProof="0" smtClean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和电解质</a:t>
            </a:r>
            <a:r>
              <a:rPr kumimoji="0" lang="zh-CN" altLang="zh-CN" b="0" i="0" u="none" strike="noStrike" kern="1200" cap="none" spc="0" normalizeH="0" baseline="0" noProof="0" smtClean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紊乱</a:t>
            </a:r>
            <a:r>
              <a:rPr kumimoji="0" lang="zh-CN" altLang="en-US" b="0" i="0" u="none" strike="noStrike" kern="1200" cap="none" spc="0" normalizeH="0" baseline="0" noProof="0" smtClean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、足够营养</a:t>
            </a:r>
            <a:endParaRPr kumimoji="0" lang="zh-CN" altLang="zh-CN" b="0" i="0" u="none" strike="noStrike" kern="1200" cap="none" spc="0" normalizeH="0" baseline="0" noProof="0" smtClean="0">
              <a:ln>
                <a:noFill/>
              </a:ln>
              <a:solidFill>
                <a:srgbClr val="00002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514350" marR="0" lvl="0" indent="-514350" algn="l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AutoNum type="arabicPeriod"/>
              <a:defRPr/>
            </a:pPr>
            <a:r>
              <a:rPr kumimoji="0" lang="zh-CN" altLang="zh-CN" b="0" i="0" u="none" strike="noStrike" kern="1200" cap="none" spc="0" normalizeH="0" baseline="0" noProof="0" smtClean="0">
                <a:ln>
                  <a:noFill/>
                </a:ln>
                <a:solidFill>
                  <a:srgbClr val="00002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重要脏器功能的监测与支持 </a:t>
            </a:r>
            <a:endParaRPr kumimoji="0" lang="zh-CN" altLang="zh-CN" b="0" i="0" u="none" strike="noStrike" kern="1200" cap="none" spc="0" normalizeH="0" baseline="0" noProof="0" smtClean="0">
              <a:ln>
                <a:noFill/>
              </a:ln>
              <a:solidFill>
                <a:srgbClr val="00002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514350" marR="0" lvl="0" indent="-514350" algn="l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anose="05000000000000000000" pitchFamily="2" charset="2"/>
              <a:buChar char="v"/>
              <a:defRPr/>
            </a:pPr>
            <a:endParaRPr kumimoji="0" lang="zh-CN" altLang="en-US" b="0" i="0" u="none" strike="noStrike" kern="1200" cap="none" spc="0" normalizeH="0" baseline="0" noProof="0" smtClean="0">
              <a:ln>
                <a:noFill/>
              </a:ln>
              <a:solidFill>
                <a:srgbClr val="000020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  <a:p>
            <a:pPr marL="514350" marR="0" lvl="0" indent="-51435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99FFCC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altLang="en-US" b="0" i="0" u="none" strike="noStrike" kern="1200" cap="none" spc="0" normalizeH="0" baseline="0" noProof="0" smtClean="0">
              <a:ln>
                <a:noFill/>
              </a:ln>
              <a:solidFill>
                <a:srgbClr val="000020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randomBar dir="vert"/>
      </p:transition>
    </mc:Choice>
    <mc:Fallback>
      <p:transition spd="slow">
        <p:randomBar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 b="-2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2385695" y="2120265"/>
            <a:ext cx="6278880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7200" b="1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谢谢观看</a:t>
            </a:r>
            <a:endParaRPr lang="zh-CN" altLang="en-US" sz="7200" b="1">
              <a:solidFill>
                <a:schemeClr val="bg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3987165" y="4099560"/>
            <a:ext cx="2689860" cy="566420"/>
            <a:chOff x="8046" y="6890"/>
            <a:chExt cx="3107" cy="892"/>
          </a:xfrm>
        </p:grpSpPr>
        <p:sp>
          <p:nvSpPr>
            <p:cNvPr id="4" name="圆角矩形 3"/>
            <p:cNvSpPr/>
            <p:nvPr/>
          </p:nvSpPr>
          <p:spPr>
            <a:xfrm>
              <a:off x="8046" y="6890"/>
              <a:ext cx="3107" cy="892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黑体" panose="02010609060101010101" charset="-122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8124" y="7004"/>
              <a:ext cx="2951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bg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中南大学版社</a:t>
              </a:r>
              <a:endParaRPr lang="zh-CN" altLang="en-US" sz="2400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endParaRPr>
            </a:p>
          </p:txBody>
        </p:sp>
      </p:grpSp>
    </p:spTree>
  </p:cSld>
  <p:clrMapOvr>
    <a:masterClrMapping/>
  </p:clrMapOvr>
  <p:transition spd="slow">
    <p:cover dir="d"/>
  </p:transition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i*1"/>
  <p:tag name="KSO_WM_UNIT_LAYERLEVEL" val="1"/>
  <p:tag name="KSO_WM_TAG_VERSION" val="1.0"/>
  <p:tag name="KSO_WM_BEAUTIFY_FLAG" val="#wm#"/>
  <p:tag name="KSO_WM_UNIT_TYPE" val="i"/>
  <p:tag name="KSO_WM_UNIT_INDEX" val="1"/>
</p:tagLst>
</file>

<file path=ppt/tags/tag10.xml><?xml version="1.0" encoding="utf-8"?>
<p:tagLst xmlns:p="http://schemas.openxmlformats.org/presentationml/2006/main">
  <p:tag name="KSO_WM_DIAGRAM_VIRTUALLY_FRAME" val="{&quot;height&quot;:259.609842519685,&quot;left&quot;:312.4426771653543,&quot;top&quot;:129.47889763779528,&quot;width&quot;:607.9897637795275}"/>
</p:tagLst>
</file>

<file path=ppt/tags/tag100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PRESET_TEXT" val="单击此处输入正文标题内容"/>
  <p:tag name="KSO_WM_UNIT_NOCLEAR" val="1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mixed20201884_35*a*1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e4be2f87-c1d9-4d95-9fe8-c5aba73637fc}"/>
  <p:tag name="KSO_WM_UNIT_TEXTBOXSTYLE_TYPE" val="3"/>
  <p:tag name="KSO_WM_UNIT_TEXT_FILL_FORE_SCHEMECOLOR_INDEX_BRIGHTNESS" val="0.25"/>
  <p:tag name="KSO_WM_UNIT_TEXT_FILL_FORE_SCHEMECOLOR_INDEX" val="13"/>
  <p:tag name="KSO_WM_UNIT_TEXT_FILL_TYPE" val="1"/>
</p:tagLst>
</file>

<file path=ppt/tags/tag101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PRESET_TEXT" val="单击此处输入正文标题内容"/>
  <p:tag name="KSO_WM_UNIT_NOCLEAR" val="1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mixed20201884_35*a*1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e4be2f87-c1d9-4d95-9fe8-c5aba73637fc}"/>
  <p:tag name="KSO_WM_UNIT_TEXTBOXSTYLE_TYPE" val="3"/>
  <p:tag name="KSO_WM_UNIT_TEXT_FILL_FORE_SCHEMECOLOR_INDEX_BRIGHTNESS" val="0.25"/>
  <p:tag name="KSO_WM_UNIT_TEXT_FILL_FORE_SCHEMECOLOR_INDEX" val="13"/>
  <p:tag name="KSO_WM_UNIT_TEXT_FILL_TYPE" val="1"/>
</p:tagLst>
</file>

<file path=ppt/tags/tag102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PRESET_TEXT" val="单击此处输入正文标题内容"/>
  <p:tag name="KSO_WM_UNIT_NOCLEAR" val="1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mixed20201884_35*a*1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e4be2f87-c1d9-4d95-9fe8-c5aba73637fc}"/>
  <p:tag name="KSO_WM_UNIT_TEXTBOXSTYLE_TYPE" val="3"/>
  <p:tag name="KSO_WM_UNIT_TEXT_FILL_FORE_SCHEMECOLOR_INDEX_BRIGHTNESS" val="0.25"/>
  <p:tag name="KSO_WM_UNIT_TEXT_FILL_FORE_SCHEMECOLOR_INDEX" val="13"/>
  <p:tag name="KSO_WM_UNIT_TEXT_FILL_TYPE" val="1"/>
</p:tagLst>
</file>

<file path=ppt/tags/tag103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PRESET_TEXT" val="单击此处输入正文标题内容"/>
  <p:tag name="KSO_WM_UNIT_NOCLEAR" val="1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mixed20201884_35*a*1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e4be2f87-c1d9-4d95-9fe8-c5aba73637fc}"/>
  <p:tag name="KSO_WM_UNIT_TEXTBOXSTYLE_TYPE" val="3"/>
  <p:tag name="KSO_WM_UNIT_TEXT_FILL_FORE_SCHEMECOLOR_INDEX_BRIGHTNESS" val="0.25"/>
  <p:tag name="KSO_WM_UNIT_TEXT_FILL_FORE_SCHEMECOLOR_INDEX" val="13"/>
  <p:tag name="KSO_WM_UNIT_TEXT_FILL_TYPE" val="1"/>
</p:tagLst>
</file>

<file path=ppt/tags/tag104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PRESET_TEXT" val="单击此处输入正文标题内容"/>
  <p:tag name="KSO_WM_UNIT_NOCLEAR" val="1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mixed20201884_35*a*1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e4be2f87-c1d9-4d95-9fe8-c5aba73637fc}"/>
  <p:tag name="KSO_WM_UNIT_TEXTBOXSTYLE_TYPE" val="3"/>
  <p:tag name="KSO_WM_UNIT_TEXT_FILL_FORE_SCHEMECOLOR_INDEX_BRIGHTNESS" val="0.25"/>
  <p:tag name="KSO_WM_UNIT_TEXT_FILL_FORE_SCHEMECOLOR_INDEX" val="13"/>
  <p:tag name="KSO_WM_UNIT_TEXT_FILL_TYPE" val="1"/>
</p:tagLst>
</file>

<file path=ppt/tags/tag105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PRESET_TEXT" val="单击此处输入正文标题内容"/>
  <p:tag name="KSO_WM_UNIT_NOCLEAR" val="1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mixed20201884_35*a*1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e4be2f87-c1d9-4d95-9fe8-c5aba73637fc}"/>
  <p:tag name="KSO_WM_UNIT_TEXTBOXSTYLE_TYPE" val="3"/>
  <p:tag name="KSO_WM_UNIT_TEXT_FILL_FORE_SCHEMECOLOR_INDEX_BRIGHTNESS" val="0.25"/>
  <p:tag name="KSO_WM_UNIT_TEXT_FILL_FORE_SCHEMECOLOR_INDEX" val="13"/>
  <p:tag name="KSO_WM_UNIT_TEXT_FILL_TYPE" val="1"/>
</p:tagLst>
</file>

<file path=ppt/tags/tag106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PRESET_TEXT" val="单击此处输入正文标题内容"/>
  <p:tag name="KSO_WM_UNIT_NOCLEAR" val="1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mixed20201884_35*a*1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e4be2f87-c1d9-4d95-9fe8-c5aba73637fc}"/>
  <p:tag name="KSO_WM_UNIT_TEXTBOXSTYLE_TYPE" val="3"/>
  <p:tag name="KSO_WM_UNIT_TEXT_FILL_FORE_SCHEMECOLOR_INDEX_BRIGHTNESS" val="0.25"/>
  <p:tag name="KSO_WM_UNIT_TEXT_FILL_FORE_SCHEMECOLOR_INDEX" val="13"/>
  <p:tag name="KSO_WM_UNIT_TEXT_FILL_TYPE" val="1"/>
</p:tagLst>
</file>

<file path=ppt/tags/tag107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PRESET_TEXT" val="单击此处输入正文标题内容"/>
  <p:tag name="KSO_WM_UNIT_NOCLEAR" val="1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mixed20201884_35*a*1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e4be2f87-c1d9-4d95-9fe8-c5aba73637fc}"/>
  <p:tag name="KSO_WM_UNIT_TEXTBOXSTYLE_TYPE" val="3"/>
  <p:tag name="KSO_WM_UNIT_TEXT_FILL_FORE_SCHEMECOLOR_INDEX_BRIGHTNESS" val="0.25"/>
  <p:tag name="KSO_WM_UNIT_TEXT_FILL_FORE_SCHEMECOLOR_INDEX" val="13"/>
  <p:tag name="KSO_WM_UNIT_TEXT_FILL_TYPE" val="1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diagram20200854_1*i*2"/>
  <p:tag name="KSO_WM_TEMPLATE_CATEGORY" val="diagram"/>
  <p:tag name="KSO_WM_TEMPLATE_INDEX" val="20200854"/>
  <p:tag name="KSO_WM_UNIT_LAYERLEVEL" val="1"/>
  <p:tag name="KSO_WM_TAG_VERSION" val="1.0"/>
  <p:tag name="KSO_WM_BEAUTIFY_FLAG" val="#wm#"/>
  <p:tag name="KSO_WM_UNIT_LINE_FORE_SCHEMECOLOR_INDEX_BRIGHTNESS" val="0.25"/>
  <p:tag name="KSO_WM_UNIT_LINE_FORE_SCHEMECOLOR_INDEX" val="13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diagram20200854_1*i*2"/>
  <p:tag name="KSO_WM_TEMPLATE_CATEGORY" val="diagram"/>
  <p:tag name="KSO_WM_TEMPLATE_INDEX" val="20200854"/>
  <p:tag name="KSO_WM_UNIT_LAYERLEVEL" val="1"/>
  <p:tag name="KSO_WM_TAG_VERSION" val="1.0"/>
  <p:tag name="KSO_WM_BEAUTIFY_FLAG" val="#wm#"/>
  <p:tag name="KSO_WM_UNIT_LINE_FORE_SCHEMECOLOR_INDEX_BRIGHTNESS" val="0.25"/>
  <p:tag name="KSO_WM_UNIT_LINE_FORE_SCHEMECOLOR_INDEX" val="13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11.xml><?xml version="1.0" encoding="utf-8"?>
<p:tagLst xmlns:p="http://schemas.openxmlformats.org/presentationml/2006/main">
  <p:tag name="KSO_WM_DIAGRAM_VIRTUALLY_FRAME" val="{&quot;height&quot;:259.609842519685,&quot;left&quot;:312.4426771653543,&quot;top&quot;:129.47889763779528,&quot;width&quot;:607.9897637795275}"/>
</p:tagLst>
</file>

<file path=ppt/tags/tag110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PRESET_TEXT" val="单击此处输入正文标题内容"/>
  <p:tag name="KSO_WM_UNIT_NOCLEAR" val="1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mixed20201884_35*a*1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e4be2f87-c1d9-4d95-9fe8-c5aba73637fc}"/>
  <p:tag name="KSO_WM_UNIT_TEXTBOXSTYLE_TYPE" val="3"/>
  <p:tag name="KSO_WM_UNIT_TEXT_FILL_FORE_SCHEMECOLOR_INDEX_BRIGHTNESS" val="0.25"/>
  <p:tag name="KSO_WM_UNIT_TEXT_FILL_FORE_SCHEMECOLOR_INDEX" val="13"/>
  <p:tag name="KSO_WM_UNIT_TEXT_FILL_TYPE" val="1"/>
</p:tagLst>
</file>

<file path=ppt/tags/tag111.xml><?xml version="1.0" encoding="utf-8"?>
<p:tagLst xmlns:p="http://schemas.openxmlformats.org/presentationml/2006/main">
  <p:tag name="KSO_WM_DIAGRAM_VIRTUALLY_FRAME" val="{&quot;height&quot;:302.75,&quot;left&quot;:154.87503937007872,&quot;top&quot;:126,&quot;width&quot;:614.25}"/>
</p:tagLst>
</file>

<file path=ppt/tags/tag112.xml><?xml version="1.0" encoding="utf-8"?>
<p:tagLst xmlns:p="http://schemas.openxmlformats.org/presentationml/2006/main">
  <p:tag name="KSO_WM_TAG_VERSION" val="1.0"/>
  <p:tag name="KSO_WM_TEMPLATE_CATEGORY" val="diagram"/>
  <p:tag name="KSO_WM_TEMPLATE_INDEX" val="160455"/>
  <p:tag name="KSO_WM_UNIT_TYPE" val="l_i"/>
  <p:tag name="KSO_WM_UNIT_INDEX" val="1_1"/>
  <p:tag name="KSO_WM_UNIT_ID" val="258*l_i*1_1"/>
  <p:tag name="KSO_WM_UNIT_CLEAR" val="1"/>
  <p:tag name="KSO_WM_UNIT_LAYERLEVEL" val="1_1"/>
  <p:tag name="KSO_WM_DIAGRAM_GROUP_CODE" val="l1-1"/>
  <p:tag name="KSO_WM_DIAGRAM_VIRTUALLY_FRAME" val="{&quot;height&quot;:302.75,&quot;left&quot;:154.87503937007872,&quot;top&quot;:126,&quot;width&quot;:614.25}"/>
</p:tagLst>
</file>

<file path=ppt/tags/tag113.xml><?xml version="1.0" encoding="utf-8"?>
<p:tagLst xmlns:p="http://schemas.openxmlformats.org/presentationml/2006/main">
  <p:tag name="KSO_WM_TAG_VERSION" val="1.0"/>
  <p:tag name="KSO_WM_TEMPLATE_CATEGORY" val="diagram"/>
  <p:tag name="KSO_WM_TEMPLATE_INDEX" val="160455"/>
  <p:tag name="KSO_WM_UNIT_TYPE" val="l_h_a"/>
  <p:tag name="KSO_WM_UNIT_INDEX" val="1_1_1"/>
  <p:tag name="KSO_WM_UNIT_ID" val="258*l_h_a*1_1_1"/>
  <p:tag name="KSO_WM_UNIT_CLEAR" val="1"/>
  <p:tag name="KSO_WM_UNIT_LAYERLEVEL" val="1_1_1"/>
  <p:tag name="KSO_WM_UNIT_VALUE" val="12"/>
  <p:tag name="KSO_WM_UNIT_HIGHLIGHT" val="0"/>
  <p:tag name="KSO_WM_UNIT_COMPATIBLE" val="0"/>
  <p:tag name="KSO_WM_UNIT_PRESET_TEXT" val="Lorem"/>
  <p:tag name="KSO_WM_DIAGRAM_GROUP_CODE" val="l1-1"/>
  <p:tag name="KSO_WM_DIAGRAM_VIRTUALLY_FRAME" val="{&quot;height&quot;:302.75,&quot;left&quot;:154.87503937007872,&quot;top&quot;:126,&quot;width&quot;:614.25}"/>
</p:tagLst>
</file>

<file path=ppt/tags/tag114.xml><?xml version="1.0" encoding="utf-8"?>
<p:tagLst xmlns:p="http://schemas.openxmlformats.org/presentationml/2006/main">
  <p:tag name="KSO_WM_TAG_VERSION" val="1.0"/>
  <p:tag name="KSO_WM_TEMPLATE_CATEGORY" val="diagram"/>
  <p:tag name="KSO_WM_TEMPLATE_INDEX" val="160455"/>
  <p:tag name="KSO_WM_UNIT_TYPE" val="l_i"/>
  <p:tag name="KSO_WM_UNIT_INDEX" val="1_2"/>
  <p:tag name="KSO_WM_UNIT_ID" val="258*l_i*1_2"/>
  <p:tag name="KSO_WM_UNIT_CLEAR" val="1"/>
  <p:tag name="KSO_WM_UNIT_LAYERLEVEL" val="1_1"/>
  <p:tag name="KSO_WM_DIAGRAM_GROUP_CODE" val="l1-1"/>
  <p:tag name="KSO_WM_DIAGRAM_VIRTUALLY_FRAME" val="{&quot;height&quot;:302.75,&quot;left&quot;:154.87503937007872,&quot;top&quot;:126,&quot;width&quot;:614.25}"/>
</p:tagLst>
</file>

<file path=ppt/tags/tag115.xml><?xml version="1.0" encoding="utf-8"?>
<p:tagLst xmlns:p="http://schemas.openxmlformats.org/presentationml/2006/main">
  <p:tag name="KSO_WM_TAG_VERSION" val="1.0"/>
  <p:tag name="KSO_WM_TEMPLATE_CATEGORY" val="diagram"/>
  <p:tag name="KSO_WM_TEMPLATE_INDEX" val="160455"/>
  <p:tag name="KSO_WM_UNIT_TYPE" val="l_i"/>
  <p:tag name="KSO_WM_UNIT_INDEX" val="1_3"/>
  <p:tag name="KSO_WM_UNIT_ID" val="258*l_i*1_3"/>
  <p:tag name="KSO_WM_UNIT_CLEAR" val="1"/>
  <p:tag name="KSO_WM_UNIT_LAYERLEVEL" val="1_1"/>
  <p:tag name="KSO_WM_DIAGRAM_GROUP_CODE" val="l1-1"/>
  <p:tag name="KSO_WM_DIAGRAM_VIRTUALLY_FRAME" val="{&quot;height&quot;:302.75,&quot;left&quot;:154.87503937007872,&quot;top&quot;:126,&quot;width&quot;:614.25}"/>
</p:tagLst>
</file>

<file path=ppt/tags/tag116.xml><?xml version="1.0" encoding="utf-8"?>
<p:tagLst xmlns:p="http://schemas.openxmlformats.org/presentationml/2006/main">
  <p:tag name="KSO_WM_TAG_VERSION" val="1.0"/>
  <p:tag name="KSO_WM_TEMPLATE_CATEGORY" val="diagram"/>
  <p:tag name="KSO_WM_TEMPLATE_INDEX" val="160455"/>
  <p:tag name="KSO_WM_UNIT_TYPE" val="l_h_f"/>
  <p:tag name="KSO_WM_UNIT_INDEX" val="1_1_1"/>
  <p:tag name="KSO_WM_UNIT_ID" val="258*l_h_f*1_1_1"/>
  <p:tag name="KSO_WM_UNIT_CLEAR" val="1"/>
  <p:tag name="KSO_WM_UNIT_LAYERLEVEL" val="1_1_1"/>
  <p:tag name="KSO_WM_UNIT_VALUE" val="39"/>
  <p:tag name="KSO_WM_UNIT_HIGHLIGHT" val="0"/>
  <p:tag name="KSO_WM_UNIT_COMPATIBLE" val="0"/>
  <p:tag name="KSO_WM_UNIT_PRESET_TEXT" val="Lorem ipsum dolor sit amet consectetur adipisicing elit"/>
  <p:tag name="KSO_WM_DIAGRAM_GROUP_CODE" val="l1-1"/>
  <p:tag name="KSO_WM_DIAGRAM_VIRTUALLY_FRAME" val="{&quot;height&quot;:302.75,&quot;left&quot;:154.87503937007872,&quot;top&quot;:126,&quot;width&quot;:614.25}"/>
</p:tagLst>
</file>

<file path=ppt/tags/tag117.xml><?xml version="1.0" encoding="utf-8"?>
<p:tagLst xmlns:p="http://schemas.openxmlformats.org/presentationml/2006/main">
  <p:tag name="KSO_WM_DIAGRAM_VIRTUALLY_FRAME" val="{&quot;height&quot;:302.75,&quot;left&quot;:154.87503937007872,&quot;top&quot;:126,&quot;width&quot;:614.25}"/>
</p:tagLst>
</file>

<file path=ppt/tags/tag118.xml><?xml version="1.0" encoding="utf-8"?>
<p:tagLst xmlns:p="http://schemas.openxmlformats.org/presentationml/2006/main">
  <p:tag name="KSO_WM_TAG_VERSION" val="1.0"/>
  <p:tag name="KSO_WM_TEMPLATE_CATEGORY" val="diagram"/>
  <p:tag name="KSO_WM_TEMPLATE_INDEX" val="160455"/>
  <p:tag name="KSO_WM_UNIT_TYPE" val="l_i"/>
  <p:tag name="KSO_WM_UNIT_INDEX" val="1_4"/>
  <p:tag name="KSO_WM_UNIT_ID" val="258*l_i*1_4"/>
  <p:tag name="KSO_WM_UNIT_CLEAR" val="1"/>
  <p:tag name="KSO_WM_UNIT_LAYERLEVEL" val="1_1"/>
  <p:tag name="KSO_WM_DIAGRAM_GROUP_CODE" val="l1-1"/>
  <p:tag name="KSO_WM_DIAGRAM_VIRTUALLY_FRAME" val="{&quot;height&quot;:302.75,&quot;left&quot;:154.87503937007872,&quot;top&quot;:126,&quot;width&quot;:614.25}"/>
</p:tagLst>
</file>

<file path=ppt/tags/tag119.xml><?xml version="1.0" encoding="utf-8"?>
<p:tagLst xmlns:p="http://schemas.openxmlformats.org/presentationml/2006/main">
  <p:tag name="KSO_WM_TAG_VERSION" val="1.0"/>
  <p:tag name="KSO_WM_TEMPLATE_CATEGORY" val="diagram"/>
  <p:tag name="KSO_WM_TEMPLATE_INDEX" val="160455"/>
  <p:tag name="KSO_WM_UNIT_TYPE" val="l_h_a"/>
  <p:tag name="KSO_WM_UNIT_INDEX" val="1_2_1"/>
  <p:tag name="KSO_WM_UNIT_ID" val="258*l_h_a*1_2_1"/>
  <p:tag name="KSO_WM_UNIT_CLEAR" val="1"/>
  <p:tag name="KSO_WM_UNIT_LAYERLEVEL" val="1_1_1"/>
  <p:tag name="KSO_WM_UNIT_VALUE" val="12"/>
  <p:tag name="KSO_WM_UNIT_HIGHLIGHT" val="0"/>
  <p:tag name="KSO_WM_UNIT_COMPATIBLE" val="0"/>
  <p:tag name="KSO_WM_UNIT_PRESET_TEXT" val="Lorem"/>
  <p:tag name="KSO_WM_DIAGRAM_GROUP_CODE" val="l1-1"/>
  <p:tag name="KSO_WM_DIAGRAM_VIRTUALLY_FRAME" val="{&quot;height&quot;:302.75,&quot;left&quot;:154.87503937007872,&quot;top&quot;:126,&quot;width&quot;:614.25}"/>
</p:tagLst>
</file>

<file path=ppt/tags/tag12.xml><?xml version="1.0" encoding="utf-8"?>
<p:tagLst xmlns:p="http://schemas.openxmlformats.org/presentationml/2006/main">
  <p:tag name="KSO_WM_DIAGRAM_VIRTUALLY_FRAME" val="{&quot;height&quot;:259.609842519685,&quot;left&quot;:312.4426771653543,&quot;top&quot;:129.47889763779528,&quot;width&quot;:607.9897637795275}"/>
</p:tagLst>
</file>

<file path=ppt/tags/tag120.xml><?xml version="1.0" encoding="utf-8"?>
<p:tagLst xmlns:p="http://schemas.openxmlformats.org/presentationml/2006/main">
  <p:tag name="KSO_WM_TAG_VERSION" val="1.0"/>
  <p:tag name="KSO_WM_TEMPLATE_CATEGORY" val="diagram"/>
  <p:tag name="KSO_WM_TEMPLATE_INDEX" val="160455"/>
  <p:tag name="KSO_WM_UNIT_TYPE" val="l_i"/>
  <p:tag name="KSO_WM_UNIT_INDEX" val="1_5"/>
  <p:tag name="KSO_WM_UNIT_ID" val="258*l_i*1_5"/>
  <p:tag name="KSO_WM_UNIT_CLEAR" val="1"/>
  <p:tag name="KSO_WM_UNIT_LAYERLEVEL" val="1_1"/>
  <p:tag name="KSO_WM_DIAGRAM_GROUP_CODE" val="l1-1"/>
  <p:tag name="KSO_WM_DIAGRAM_VIRTUALLY_FRAME" val="{&quot;height&quot;:302.75,&quot;left&quot;:154.87503937007872,&quot;top&quot;:126,&quot;width&quot;:614.25}"/>
</p:tagLst>
</file>

<file path=ppt/tags/tag121.xml><?xml version="1.0" encoding="utf-8"?>
<p:tagLst xmlns:p="http://schemas.openxmlformats.org/presentationml/2006/main">
  <p:tag name="KSO_WM_TAG_VERSION" val="1.0"/>
  <p:tag name="KSO_WM_TEMPLATE_CATEGORY" val="diagram"/>
  <p:tag name="KSO_WM_TEMPLATE_INDEX" val="160455"/>
  <p:tag name="KSO_WM_UNIT_TYPE" val="l_i"/>
  <p:tag name="KSO_WM_UNIT_INDEX" val="1_6"/>
  <p:tag name="KSO_WM_UNIT_ID" val="258*l_i*1_6"/>
  <p:tag name="KSO_WM_UNIT_CLEAR" val="1"/>
  <p:tag name="KSO_WM_UNIT_LAYERLEVEL" val="1_1"/>
  <p:tag name="KSO_WM_DIAGRAM_GROUP_CODE" val="l1-1"/>
  <p:tag name="KSO_WM_DIAGRAM_VIRTUALLY_FRAME" val="{&quot;height&quot;:302.75,&quot;left&quot;:154.87503937007872,&quot;top&quot;:126,&quot;width&quot;:614.25}"/>
</p:tagLst>
</file>

<file path=ppt/tags/tag122.xml><?xml version="1.0" encoding="utf-8"?>
<p:tagLst xmlns:p="http://schemas.openxmlformats.org/presentationml/2006/main">
  <p:tag name="KSO_WM_TAG_VERSION" val="1.0"/>
  <p:tag name="KSO_WM_TEMPLATE_CATEGORY" val="diagram"/>
  <p:tag name="KSO_WM_TEMPLATE_INDEX" val="160455"/>
  <p:tag name="KSO_WM_UNIT_TYPE" val="l_h_f"/>
  <p:tag name="KSO_WM_UNIT_INDEX" val="1_2_1"/>
  <p:tag name="KSO_WM_UNIT_ID" val="258*l_h_f*1_2_1"/>
  <p:tag name="KSO_WM_UNIT_CLEAR" val="1"/>
  <p:tag name="KSO_WM_UNIT_LAYERLEVEL" val="1_1_1"/>
  <p:tag name="KSO_WM_UNIT_VALUE" val="39"/>
  <p:tag name="KSO_WM_UNIT_HIGHLIGHT" val="0"/>
  <p:tag name="KSO_WM_UNIT_COMPATIBLE" val="0"/>
  <p:tag name="KSO_WM_UNIT_PRESET_TEXT" val="Lorem ipsum dolor sit amet consectetur adipisicing elit"/>
  <p:tag name="KSO_WM_DIAGRAM_GROUP_CODE" val="l1-1"/>
  <p:tag name="KSO_WM_DIAGRAM_VIRTUALLY_FRAME" val="{&quot;height&quot;:302.75,&quot;left&quot;:154.87503937007872,&quot;top&quot;:126,&quot;width&quot;:614.25}"/>
</p:tagLst>
</file>

<file path=ppt/tags/tag13.xml><?xml version="1.0" encoding="utf-8"?>
<p:tagLst xmlns:p="http://schemas.openxmlformats.org/presentationml/2006/main">
  <p:tag name="KSO_WM_DIAGRAM_VIRTUALLY_FRAME" val="{&quot;height&quot;:259.609842519685,&quot;left&quot;:312.4426771653543,&quot;top&quot;:129.47889763779528,&quot;width&quot;:607.9897637795275}"/>
</p:tagLst>
</file>

<file path=ppt/tags/tag14.xml><?xml version="1.0" encoding="utf-8"?>
<p:tagLst xmlns:p="http://schemas.openxmlformats.org/presentationml/2006/main">
  <p:tag name="KSO_WM_DIAGRAM_VIRTUALLY_FRAME" val="{&quot;height&quot;:259.609842519685,&quot;left&quot;:312.4426771653543,&quot;top&quot;:129.47889763779528,&quot;width&quot;:607.9897637795275}"/>
</p:tagLst>
</file>

<file path=ppt/tags/tag15.xml><?xml version="1.0" encoding="utf-8"?>
<p:tagLst xmlns:p="http://schemas.openxmlformats.org/presentationml/2006/main">
  <p:tag name="KSO_WM_DIAGRAM_VIRTUALLY_FRAME" val="{&quot;height&quot;:259.609842519685,&quot;left&quot;:312.4426771653543,&quot;top&quot;:129.47889763779528,&quot;width&quot;:607.9897637795275}"/>
</p:tagLst>
</file>

<file path=ppt/tags/tag16.xml><?xml version="1.0" encoding="utf-8"?>
<p:tagLst xmlns:p="http://schemas.openxmlformats.org/presentationml/2006/main">
  <p:tag name="KSO_WM_DIAGRAM_VIRTUALLY_FRAME" val="{&quot;height&quot;:259.609842519685,&quot;left&quot;:312.4426771653543,&quot;top&quot;:129.47889763779528,&quot;width&quot;:607.9897637795275}"/>
</p:tagLst>
</file>

<file path=ppt/tags/tag17.xml><?xml version="1.0" encoding="utf-8"?>
<p:tagLst xmlns:p="http://schemas.openxmlformats.org/presentationml/2006/main">
  <p:tag name="KSO_WM_DIAGRAM_VIRTUALLY_FRAME" val="{&quot;height&quot;:259.609842519685,&quot;left&quot;:312.4426771653543,&quot;top&quot;:129.47889763779528,&quot;width&quot;:607.9897637795275}"/>
</p:tagLst>
</file>

<file path=ppt/tags/tag18.xml><?xml version="1.0" encoding="utf-8"?>
<p:tagLst xmlns:p="http://schemas.openxmlformats.org/presentationml/2006/main">
  <p:tag name="KSO_WM_DIAGRAM_VIRTUALLY_FRAME" val="{&quot;height&quot;:259.609842519685,&quot;left&quot;:312.4426771653543,&quot;top&quot;:129.47889763779528,&quot;width&quot;:607.9897637795275}"/>
</p:tagLst>
</file>

<file path=ppt/tags/tag19.xml><?xml version="1.0" encoding="utf-8"?>
<p:tagLst xmlns:p="http://schemas.openxmlformats.org/presentationml/2006/main">
  <p:tag name="KSO_WM_DIAGRAM_VIRTUALLY_FRAME" val="{&quot;height&quot;:259.609842519685,&quot;left&quot;:312.4426771653543,&quot;top&quot;:129.47889763779528,&quot;width&quot;:607.9897637795275}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i*4"/>
  <p:tag name="KSO_WM_UNIT_LAYERLEVEL" val="1"/>
  <p:tag name="KSO_WM_TAG_VERSION" val="1.0"/>
  <p:tag name="KSO_WM_BEAUTIFY_FLAG" val="#wm#"/>
  <p:tag name="KSO_WM_UNIT_TYPE" val="i"/>
  <p:tag name="KSO_WM_UNIT_INDEX" val="4"/>
</p:tagLst>
</file>

<file path=ppt/tags/tag20.xml><?xml version="1.0" encoding="utf-8"?>
<p:tagLst xmlns:p="http://schemas.openxmlformats.org/presentationml/2006/main">
  <p:tag name="KSO_WM_DIAGRAM_VIRTUALLY_FRAME" val="{&quot;height&quot;:259.609842519685,&quot;left&quot;:312.4426771653543,&quot;top&quot;:129.47889763779528,&quot;width&quot;:607.9897637795275}"/>
</p:tagLst>
</file>

<file path=ppt/tags/tag21.xml><?xml version="1.0" encoding="utf-8"?>
<p:tagLst xmlns:p="http://schemas.openxmlformats.org/presentationml/2006/main">
  <p:tag name="KSO_WM_DIAGRAM_VIRTUALLY_FRAME" val="{&quot;height&quot;:259.609842519685,&quot;left&quot;:312.4426771653543,&quot;top&quot;:129.47889763779528,&quot;width&quot;:607.9897637795275}"/>
</p:tagLst>
</file>

<file path=ppt/tags/tag22.xml><?xml version="1.0" encoding="utf-8"?>
<p:tagLst xmlns:p="http://schemas.openxmlformats.org/presentationml/2006/main">
  <p:tag name="KSO_WM_DIAGRAM_VIRTUALLY_FRAME" val="{&quot;height&quot;:259.609842519685,&quot;left&quot;:312.4426771653543,&quot;top&quot;:129.47889763779528,&quot;width&quot;:607.9897637795275}"/>
</p:tagLst>
</file>

<file path=ppt/tags/tag23.xml><?xml version="1.0" encoding="utf-8"?>
<p:tagLst xmlns:p="http://schemas.openxmlformats.org/presentationml/2006/main">
  <p:tag name="KSO_WM_DIAGRAM_VIRTUALLY_FRAME" val="{&quot;height&quot;:259.609842519685,&quot;left&quot;:312.4426771653543,&quot;top&quot;:129.47889763779528,&quot;width&quot;:607.9897637795275}"/>
</p:tagLst>
</file>

<file path=ppt/tags/tag24.xml><?xml version="1.0" encoding="utf-8"?>
<p:tagLst xmlns:p="http://schemas.openxmlformats.org/presentationml/2006/main">
  <p:tag name="KSO_WM_DIAGRAM_VIRTUALLY_FRAME" val="{&quot;height&quot;:259.609842519685,&quot;left&quot;:312.4426771653543,&quot;top&quot;:129.47889763779528,&quot;width&quot;:607.9897637795275}"/>
</p:tagLst>
</file>

<file path=ppt/tags/tag25.xml><?xml version="1.0" encoding="utf-8"?>
<p:tagLst xmlns:p="http://schemas.openxmlformats.org/presentationml/2006/main">
  <p:tag name="KSO_WM_DIAGRAM_VIRTUALLY_FRAME" val="{&quot;height&quot;:259.609842519685,&quot;left&quot;:312.4426771653543,&quot;top&quot;:129.47889763779528,&quot;width&quot;:607.9897637795275}"/>
</p:tagLst>
</file>

<file path=ppt/tags/tag26.xml><?xml version="1.0" encoding="utf-8"?>
<p:tagLst xmlns:p="http://schemas.openxmlformats.org/presentationml/2006/main">
  <p:tag name="KSO_WM_DIAGRAM_VIRTUALLY_FRAME" val="{&quot;height&quot;:259.609842519685,&quot;left&quot;:312.4426771653543,&quot;top&quot;:129.47889763779528,&quot;width&quot;:607.9897637795275}"/>
</p:tagLst>
</file>

<file path=ppt/tags/tag27.xml><?xml version="1.0" encoding="utf-8"?>
<p:tagLst xmlns:p="http://schemas.openxmlformats.org/presentationml/2006/main">
  <p:tag name="KSO_WM_DIAGRAM_VIRTUALLY_FRAME" val="{&quot;height&quot;:259.609842519685,&quot;left&quot;:312.4426771653543,&quot;top&quot;:129.47889763779528,&quot;width&quot;:607.9897637795275}"/>
</p:tagLst>
</file>

<file path=ppt/tags/tag28.xml><?xml version="1.0" encoding="utf-8"?>
<p:tagLst xmlns:p="http://schemas.openxmlformats.org/presentationml/2006/main">
  <p:tag name="KSO_WM_DIAGRAM_VIRTUALLY_FRAME" val="{&quot;height&quot;:186.42881889763777,&quot;left&quot;:312.44267716535427,&quot;top&quot;:129.47889763779528,&quot;width&quot;:607.9897637795275}"/>
</p:tagLst>
</file>

<file path=ppt/tags/tag29.xml><?xml version="1.0" encoding="utf-8"?>
<p:tagLst xmlns:p="http://schemas.openxmlformats.org/presentationml/2006/main">
  <p:tag name="KSO_WM_DIAGRAM_VIRTUALLY_FRAME" val="{&quot;height&quot;:186.42881889763777,&quot;left&quot;:312.44267716535427,&quot;top&quot;:129.47889763779528,&quot;width&quot;:607.9897637795275}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i*5"/>
  <p:tag name="KSO_WM_UNIT_LAYERLEVEL" val="1"/>
  <p:tag name="KSO_WM_TAG_VERSION" val="1.0"/>
  <p:tag name="KSO_WM_BEAUTIFY_FLAG" val="#wm#"/>
  <p:tag name="KSO_WM_UNIT_TYPE" val="i"/>
  <p:tag name="KSO_WM_UNIT_INDEX" val="5"/>
</p:tagLst>
</file>

<file path=ppt/tags/tag30.xml><?xml version="1.0" encoding="utf-8"?>
<p:tagLst xmlns:p="http://schemas.openxmlformats.org/presentationml/2006/main">
  <p:tag name="KSO_WM_DIAGRAM_VIRTUALLY_FRAME" val="{&quot;height&quot;:186.42881889763777,&quot;left&quot;:312.44267716535427,&quot;top&quot;:129.47889763779528,&quot;width&quot;:607.9897637795275}"/>
</p:tagLst>
</file>

<file path=ppt/tags/tag31.xml><?xml version="1.0" encoding="utf-8"?>
<p:tagLst xmlns:p="http://schemas.openxmlformats.org/presentationml/2006/main">
  <p:tag name="KSO_WM_DIAGRAM_VIRTUALLY_FRAME" val="{&quot;height&quot;:186.42881889763777,&quot;left&quot;:312.44267716535427,&quot;top&quot;:129.47889763779528,&quot;width&quot;:607.9897637795275}"/>
</p:tagLst>
</file>

<file path=ppt/tags/tag32.xml><?xml version="1.0" encoding="utf-8"?>
<p:tagLst xmlns:p="http://schemas.openxmlformats.org/presentationml/2006/main">
  <p:tag name="KSO_WM_DIAGRAM_VIRTUALLY_FRAME" val="{&quot;height&quot;:186.42881889763777,&quot;left&quot;:312.44267716535427,&quot;top&quot;:129.47889763779528,&quot;width&quot;:607.9897637795275}"/>
</p:tagLst>
</file>

<file path=ppt/tags/tag33.xml><?xml version="1.0" encoding="utf-8"?>
<p:tagLst xmlns:p="http://schemas.openxmlformats.org/presentationml/2006/main">
  <p:tag name="KSO_WM_DIAGRAM_VIRTUALLY_FRAME" val="{&quot;height&quot;:186.42881889763777,&quot;left&quot;:312.44267716535427,&quot;top&quot;:129.47889763779528,&quot;width&quot;:607.9897637795275}"/>
</p:tagLst>
</file>

<file path=ppt/tags/tag34.xml><?xml version="1.0" encoding="utf-8"?>
<p:tagLst xmlns:p="http://schemas.openxmlformats.org/presentationml/2006/main">
  <p:tag name="KSO_WM_DIAGRAM_VIRTUALLY_FRAME" val="{&quot;height&quot;:186.42881889763777,&quot;left&quot;:312.44267716535427,&quot;top&quot;:129.47889763779528,&quot;width&quot;:607.9897637795275}"/>
</p:tagLst>
</file>

<file path=ppt/tags/tag35.xml><?xml version="1.0" encoding="utf-8"?>
<p:tagLst xmlns:p="http://schemas.openxmlformats.org/presentationml/2006/main">
  <p:tag name="KSO_WM_DIAGRAM_VIRTUALLY_FRAME" val="{&quot;height&quot;:186.42881889763777,&quot;left&quot;:312.44267716535427,&quot;top&quot;:129.47889763779528,&quot;width&quot;:607.9897637795275}"/>
</p:tagLst>
</file>

<file path=ppt/tags/tag36.xml><?xml version="1.0" encoding="utf-8"?>
<p:tagLst xmlns:p="http://schemas.openxmlformats.org/presentationml/2006/main">
  <p:tag name="KSO_WM_DIAGRAM_VIRTUALLY_FRAME" val="{&quot;height&quot;:186.42881889763777,&quot;left&quot;:312.44267716535427,&quot;top&quot;:129.47889763779528,&quot;width&quot;:607.9897637795275}"/>
</p:tagLst>
</file>

<file path=ppt/tags/tag37.xml><?xml version="1.0" encoding="utf-8"?>
<p:tagLst xmlns:p="http://schemas.openxmlformats.org/presentationml/2006/main">
  <p:tag name="KSO_WM_DIAGRAM_VIRTUALLY_FRAME" val="{&quot;height&quot;:186.42881889763777,&quot;left&quot;:312.44267716535427,&quot;top&quot;:129.47889763779528,&quot;width&quot;:607.9897637795275}"/>
</p:tagLst>
</file>

<file path=ppt/tags/tag38.xml><?xml version="1.0" encoding="utf-8"?>
<p:tagLst xmlns:p="http://schemas.openxmlformats.org/presentationml/2006/main">
  <p:tag name="KSO_WM_DIAGRAM_VIRTUALLY_FRAME" val="{&quot;height&quot;:186.42881889763777,&quot;left&quot;:312.44267716535427,&quot;top&quot;:129.47889763779528,&quot;width&quot;:607.9897637795275}"/>
</p:tagLst>
</file>

<file path=ppt/tags/tag39.xml><?xml version="1.0" encoding="utf-8"?>
<p:tagLst xmlns:p="http://schemas.openxmlformats.org/presentationml/2006/main">
  <p:tag name="KSO_WM_DIAGRAM_VIRTUALLY_FRAME" val="{&quot;height&quot;:186.42881889763777,&quot;left&quot;:312.44267716535427,&quot;top&quot;:129.47889763779528,&quot;width&quot;:607.9897637795275}"/>
</p:tagLst>
</file>

<file path=ppt/tags/tag4.xml><?xml version="1.0" encoding="utf-8"?>
<p:tagLst xmlns:p="http://schemas.openxmlformats.org/presentationml/2006/main">
  <p:tag name="KSO_WM_DIAGRAM_VIRTUALLY_FRAME" val="{&quot;height&quot;:259.609842519685,&quot;left&quot;:312.4426771653543,&quot;top&quot;:129.47889763779528,&quot;width&quot;:607.9897637795275}"/>
</p:tagLst>
</file>

<file path=ppt/tags/tag40.xml><?xml version="1.0" encoding="utf-8"?>
<p:tagLst xmlns:p="http://schemas.openxmlformats.org/presentationml/2006/main">
  <p:tag name="KSO_WM_DIAGRAM_VIRTUALLY_FRAME" val="{&quot;height&quot;:186.42881889763777,&quot;left&quot;:312.44267716535427,&quot;top&quot;:129.47889763779528,&quot;width&quot;:607.9897637795275}"/>
</p:tagLst>
</file>

<file path=ppt/tags/tag41.xml><?xml version="1.0" encoding="utf-8"?>
<p:tagLst xmlns:p="http://schemas.openxmlformats.org/presentationml/2006/main">
  <p:tag name="KSO_WM_DIAGRAM_VIRTUALLY_FRAME" val="{&quot;height&quot;:186.42881889763777,&quot;left&quot;:312.44267716535427,&quot;top&quot;:129.47889763779528,&quot;width&quot;:607.9897637795275}"/>
</p:tagLst>
</file>

<file path=ppt/tags/tag42.xml><?xml version="1.0" encoding="utf-8"?>
<p:tagLst xmlns:p="http://schemas.openxmlformats.org/presentationml/2006/main">
  <p:tag name="KSO_WM_DIAGRAM_VIRTUALLY_FRAME" val="{&quot;height&quot;:186.42881889763777,&quot;left&quot;:312.44267716535427,&quot;top&quot;:129.47889763779528,&quot;width&quot;:607.9897637795275}"/>
</p:tagLst>
</file>

<file path=ppt/tags/tag43.xml><?xml version="1.0" encoding="utf-8"?>
<p:tagLst xmlns:p="http://schemas.openxmlformats.org/presentationml/2006/main">
  <p:tag name="KSO_WM_DIAGRAM_VIRTUALLY_FRAME" val="{&quot;height&quot;:186.42881889763777,&quot;left&quot;:312.44267716535427,&quot;top&quot;:129.47889763779528,&quot;width&quot;:607.9897637795275}"/>
</p:tagLst>
</file>

<file path=ppt/tags/tag44.xml><?xml version="1.0" encoding="utf-8"?>
<p:tagLst xmlns:p="http://schemas.openxmlformats.org/presentationml/2006/main">
  <p:tag name="KSO_WM_DIAGRAM_VIRTUALLY_FRAME" val="{&quot;height&quot;:186.42881889763777,&quot;left&quot;:312.44267716535427,&quot;top&quot;:129.47889763779528,&quot;width&quot;:607.9897637795275}"/>
</p:tagLst>
</file>

<file path=ppt/tags/tag45.xml><?xml version="1.0" encoding="utf-8"?>
<p:tagLst xmlns:p="http://schemas.openxmlformats.org/presentationml/2006/main">
  <p:tag name="KSO_WM_DIAGRAM_VIRTUALLY_FRAME" val="{&quot;height&quot;:186.42881889763777,&quot;left&quot;:312.44267716535427,&quot;top&quot;:129.47889763779528,&quot;width&quot;:607.9897637795275}"/>
</p:tagLst>
</file>

<file path=ppt/tags/tag46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PRESET_TEXT" val="单击此处输入正文标题内容"/>
  <p:tag name="KSO_WM_UNIT_NOCLEAR" val="1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mixed20201884_35*a*1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e4be2f87-c1d9-4d95-9fe8-c5aba73637fc}"/>
  <p:tag name="KSO_WM_UNIT_TEXTBOXSTYLE_TYPE" val="3"/>
  <p:tag name="KSO_WM_UNIT_TEXT_FILL_FORE_SCHEMECOLOR_INDEX_BRIGHTNESS" val="0.25"/>
  <p:tag name="KSO_WM_UNIT_TEXT_FILL_FORE_SCHEMECOLOR_INDEX" val="13"/>
  <p:tag name="KSO_WM_UNIT_TEXT_FILL_TYPE" val="1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diagram20200854_1*i*2"/>
  <p:tag name="KSO_WM_TEMPLATE_CATEGORY" val="diagram"/>
  <p:tag name="KSO_WM_TEMPLATE_INDEX" val="20200854"/>
  <p:tag name="KSO_WM_UNIT_LAYERLEVEL" val="1"/>
  <p:tag name="KSO_WM_TAG_VERSION" val="1.0"/>
  <p:tag name="KSO_WM_BEAUTIFY_FLAG" val="#wm#"/>
  <p:tag name="KSO_WM_UNIT_LINE_FORE_SCHEMECOLOR_INDEX_BRIGHTNESS" val="0.25"/>
  <p:tag name="KSO_WM_UNIT_LINE_FORE_SCHEMECOLOR_INDEX" val="13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diagram20200854_1*i*2"/>
  <p:tag name="KSO_WM_TEMPLATE_CATEGORY" val="diagram"/>
  <p:tag name="KSO_WM_TEMPLATE_INDEX" val="20200854"/>
  <p:tag name="KSO_WM_UNIT_LAYERLEVEL" val="1"/>
  <p:tag name="KSO_WM_TAG_VERSION" val="1.0"/>
  <p:tag name="KSO_WM_BEAUTIFY_FLAG" val="#wm#"/>
  <p:tag name="KSO_WM_UNIT_LINE_FORE_SCHEMECOLOR_INDEX_BRIGHTNESS" val="0.25"/>
  <p:tag name="KSO_WM_UNIT_LINE_FORE_SCHEMECOLOR_INDEX" val="13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49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PRESET_TEXT" val="单击此处输入正文标题内容"/>
  <p:tag name="KSO_WM_UNIT_NOCLEAR" val="1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mixed20201884_35*a*1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e4be2f87-c1d9-4d95-9fe8-c5aba73637fc}"/>
  <p:tag name="KSO_WM_UNIT_TEXTBOXSTYLE_TYPE" val="3"/>
  <p:tag name="KSO_WM_UNIT_TEXT_FILL_FORE_SCHEMECOLOR_INDEX_BRIGHTNESS" val="0.25"/>
  <p:tag name="KSO_WM_UNIT_TEXT_FILL_FORE_SCHEMECOLOR_INDEX" val="13"/>
  <p:tag name="KSO_WM_UNIT_TEXT_FILL_TYPE" val="1"/>
</p:tagLst>
</file>

<file path=ppt/tags/tag5.xml><?xml version="1.0" encoding="utf-8"?>
<p:tagLst xmlns:p="http://schemas.openxmlformats.org/presentationml/2006/main">
  <p:tag name="KSO_WM_DIAGRAM_VIRTUALLY_FRAME" val="{&quot;height&quot;:259.609842519685,&quot;left&quot;:312.4426771653543,&quot;top&quot;:129.47889763779528,&quot;width&quot;:607.9897637795275}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diagram20200854_1*i*2"/>
  <p:tag name="KSO_WM_TEMPLATE_CATEGORY" val="diagram"/>
  <p:tag name="KSO_WM_TEMPLATE_INDEX" val="20200854"/>
  <p:tag name="KSO_WM_UNIT_LAYERLEVEL" val="1"/>
  <p:tag name="KSO_WM_TAG_VERSION" val="1.0"/>
  <p:tag name="KSO_WM_BEAUTIFY_FLAG" val="#wm#"/>
  <p:tag name="KSO_WM_UNIT_LINE_FORE_SCHEMECOLOR_INDEX_BRIGHTNESS" val="0.25"/>
  <p:tag name="KSO_WM_UNIT_LINE_FORE_SCHEMECOLOR_INDEX" val="13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51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PRESET_TEXT" val="单击此处输入正文标题内容"/>
  <p:tag name="KSO_WM_UNIT_NOCLEAR" val="1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mixed20201884_35*a*1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e4be2f87-c1d9-4d95-9fe8-c5aba73637fc}"/>
  <p:tag name="KSO_WM_UNIT_TEXTBOXSTYLE_TYPE" val="3"/>
  <p:tag name="KSO_WM_UNIT_TEXT_FILL_FORE_SCHEMECOLOR_INDEX_BRIGHTNESS" val="0.25"/>
  <p:tag name="KSO_WM_UNIT_TEXT_FILL_FORE_SCHEMECOLOR_INDEX" val="13"/>
  <p:tag name="KSO_WM_UNIT_TEXT_FILL_TYPE" val="1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diagram20200854_1*i*2"/>
  <p:tag name="KSO_WM_TEMPLATE_CATEGORY" val="diagram"/>
  <p:tag name="KSO_WM_TEMPLATE_INDEX" val="20200854"/>
  <p:tag name="KSO_WM_UNIT_LAYERLEVEL" val="1"/>
  <p:tag name="KSO_WM_TAG_VERSION" val="1.0"/>
  <p:tag name="KSO_WM_BEAUTIFY_FLAG" val="#wm#"/>
  <p:tag name="KSO_WM_UNIT_LINE_FORE_SCHEMECOLOR_INDEX_BRIGHTNESS" val="0.25"/>
  <p:tag name="KSO_WM_UNIT_LINE_FORE_SCHEMECOLOR_INDEX" val="13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53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PRESET_TEXT" val="单击此处输入正文标题内容"/>
  <p:tag name="KSO_WM_UNIT_NOCLEAR" val="1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mixed20201884_35*a*1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e4be2f87-c1d9-4d95-9fe8-c5aba73637fc}"/>
  <p:tag name="KSO_WM_UNIT_TEXTBOXSTYLE_TYPE" val="3"/>
  <p:tag name="KSO_WM_UNIT_TEXT_FILL_FORE_SCHEMECOLOR_INDEX_BRIGHTNESS" val="0.25"/>
  <p:tag name="KSO_WM_UNIT_TEXT_FILL_FORE_SCHEMECOLOR_INDEX" val="13"/>
  <p:tag name="KSO_WM_UNIT_TEXT_FILL_TYPE" val="1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diagram20200854_1*i*2"/>
  <p:tag name="KSO_WM_TEMPLATE_CATEGORY" val="diagram"/>
  <p:tag name="KSO_WM_TEMPLATE_INDEX" val="20200854"/>
  <p:tag name="KSO_WM_UNIT_LAYERLEVEL" val="1"/>
  <p:tag name="KSO_WM_TAG_VERSION" val="1.0"/>
  <p:tag name="KSO_WM_BEAUTIFY_FLAG" val="#wm#"/>
  <p:tag name="KSO_WM_UNIT_LINE_FORE_SCHEMECOLOR_INDEX_BRIGHTNESS" val="0.25"/>
  <p:tag name="KSO_WM_UNIT_LINE_FORE_SCHEMECOLOR_INDEX" val="13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diagram20200854_1*i*2"/>
  <p:tag name="KSO_WM_TEMPLATE_CATEGORY" val="diagram"/>
  <p:tag name="KSO_WM_TEMPLATE_INDEX" val="20200854"/>
  <p:tag name="KSO_WM_UNIT_LAYERLEVEL" val="1"/>
  <p:tag name="KSO_WM_TAG_VERSION" val="1.0"/>
  <p:tag name="KSO_WM_BEAUTIFY_FLAG" val="#wm#"/>
  <p:tag name="KSO_WM_UNIT_LINE_FORE_SCHEMECOLOR_INDEX_BRIGHTNESS" val="0.25"/>
  <p:tag name="KSO_WM_UNIT_LINE_FORE_SCHEMECOLOR_INDEX" val="13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diagram20200854_1*i*2"/>
  <p:tag name="KSO_WM_TEMPLATE_CATEGORY" val="diagram"/>
  <p:tag name="KSO_WM_TEMPLATE_INDEX" val="20200854"/>
  <p:tag name="KSO_WM_UNIT_LAYERLEVEL" val="1"/>
  <p:tag name="KSO_WM_TAG_VERSION" val="1.0"/>
  <p:tag name="KSO_WM_BEAUTIFY_FLAG" val="#wm#"/>
  <p:tag name="KSO_WM_UNIT_LINE_FORE_SCHEMECOLOR_INDEX_BRIGHTNESS" val="0.25"/>
  <p:tag name="KSO_WM_UNIT_LINE_FORE_SCHEMECOLOR_INDEX" val="13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diagram20200854_1*i*2"/>
  <p:tag name="KSO_WM_TEMPLATE_CATEGORY" val="diagram"/>
  <p:tag name="KSO_WM_TEMPLATE_INDEX" val="20200854"/>
  <p:tag name="KSO_WM_UNIT_LAYERLEVEL" val="1"/>
  <p:tag name="KSO_WM_TAG_VERSION" val="1.0"/>
  <p:tag name="KSO_WM_BEAUTIFY_FLAG" val="#wm#"/>
  <p:tag name="KSO_WM_UNIT_LINE_FORE_SCHEMECOLOR_INDEX_BRIGHTNESS" val="0.25"/>
  <p:tag name="KSO_WM_UNIT_LINE_FORE_SCHEMECOLOR_INDEX" val="13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diagram20200854_1*i*2"/>
  <p:tag name="KSO_WM_TEMPLATE_CATEGORY" val="diagram"/>
  <p:tag name="KSO_WM_TEMPLATE_INDEX" val="20200854"/>
  <p:tag name="KSO_WM_UNIT_LAYERLEVEL" val="1"/>
  <p:tag name="KSO_WM_TAG_VERSION" val="1.0"/>
  <p:tag name="KSO_WM_BEAUTIFY_FLAG" val="#wm#"/>
  <p:tag name="KSO_WM_UNIT_LINE_FORE_SCHEMECOLOR_INDEX_BRIGHTNESS" val="0.25"/>
  <p:tag name="KSO_WM_UNIT_LINE_FORE_SCHEMECOLOR_INDEX" val="13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59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PRESET_TEXT" val="单击此处输入正文标题内容"/>
  <p:tag name="KSO_WM_UNIT_NOCLEAR" val="1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mixed20201884_35*a*1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e4be2f87-c1d9-4d95-9fe8-c5aba73637fc}"/>
  <p:tag name="KSO_WM_UNIT_TEXTBOXSTYLE_TYPE" val="3"/>
  <p:tag name="KSO_WM_UNIT_TEXT_FILL_FORE_SCHEMECOLOR_INDEX_BRIGHTNESS" val="0.25"/>
  <p:tag name="KSO_WM_UNIT_TEXT_FILL_FORE_SCHEMECOLOR_INDEX" val="13"/>
  <p:tag name="KSO_WM_UNIT_TEXT_FILL_TYPE" val="1"/>
</p:tagLst>
</file>

<file path=ppt/tags/tag6.xml><?xml version="1.0" encoding="utf-8"?>
<p:tagLst xmlns:p="http://schemas.openxmlformats.org/presentationml/2006/main">
  <p:tag name="KSO_WM_DIAGRAM_VIRTUALLY_FRAME" val="{&quot;height&quot;:259.609842519685,&quot;left&quot;:312.4426771653543,&quot;top&quot;:129.47889763779528,&quot;width&quot;:607.9897637795275}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diagram20200854_1*i*2"/>
  <p:tag name="KSO_WM_TEMPLATE_CATEGORY" val="diagram"/>
  <p:tag name="KSO_WM_TEMPLATE_INDEX" val="20200854"/>
  <p:tag name="KSO_WM_UNIT_LAYERLEVEL" val="1"/>
  <p:tag name="KSO_WM_TAG_VERSION" val="1.0"/>
  <p:tag name="KSO_WM_BEAUTIFY_FLAG" val="#wm#"/>
  <p:tag name="KSO_WM_UNIT_LINE_FORE_SCHEMECOLOR_INDEX_BRIGHTNESS" val="0.25"/>
  <p:tag name="KSO_WM_UNIT_LINE_FORE_SCHEMECOLOR_INDEX" val="13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61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PRESET_TEXT" val="单击此处输入正文标题内容"/>
  <p:tag name="KSO_WM_UNIT_NOCLEAR" val="1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mixed20201884_35*a*1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e4be2f87-c1d9-4d95-9fe8-c5aba73637fc}"/>
  <p:tag name="KSO_WM_UNIT_TEXTBOXSTYLE_TYPE" val="3"/>
  <p:tag name="KSO_WM_UNIT_TEXT_FILL_FORE_SCHEMECOLOR_INDEX_BRIGHTNESS" val="0.25"/>
  <p:tag name="KSO_WM_UNIT_TEXT_FILL_FORE_SCHEMECOLOR_INDEX" val="13"/>
  <p:tag name="KSO_WM_UNIT_TEXT_FILL_TYPE" val="1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diagram20200854_1*i*2"/>
  <p:tag name="KSO_WM_TEMPLATE_CATEGORY" val="diagram"/>
  <p:tag name="KSO_WM_TEMPLATE_INDEX" val="20200854"/>
  <p:tag name="KSO_WM_UNIT_LAYERLEVEL" val="1"/>
  <p:tag name="KSO_WM_TAG_VERSION" val="1.0"/>
  <p:tag name="KSO_WM_BEAUTIFY_FLAG" val="#wm#"/>
  <p:tag name="KSO_WM_UNIT_LINE_FORE_SCHEMECOLOR_INDEX_BRIGHTNESS" val="0.25"/>
  <p:tag name="KSO_WM_UNIT_LINE_FORE_SCHEMECOLOR_INDEX" val="13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63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PRESET_TEXT" val="单击此处输入正文标题内容"/>
  <p:tag name="KSO_WM_UNIT_NOCLEAR" val="1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mixed20201884_35*a*1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e4be2f87-c1d9-4d95-9fe8-c5aba73637fc}"/>
  <p:tag name="KSO_WM_UNIT_TEXTBOXSTYLE_TYPE" val="3"/>
  <p:tag name="KSO_WM_UNIT_TEXT_FILL_FORE_SCHEMECOLOR_INDEX_BRIGHTNESS" val="0.25"/>
  <p:tag name="KSO_WM_UNIT_TEXT_FILL_FORE_SCHEMECOLOR_INDEX" val="13"/>
  <p:tag name="KSO_WM_UNIT_TEXT_FILL_TYPE" val="1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diagram20200854_1*i*2"/>
  <p:tag name="KSO_WM_TEMPLATE_CATEGORY" val="diagram"/>
  <p:tag name="KSO_WM_TEMPLATE_INDEX" val="20200854"/>
  <p:tag name="KSO_WM_UNIT_LAYERLEVEL" val="1"/>
  <p:tag name="KSO_WM_TAG_VERSION" val="1.0"/>
  <p:tag name="KSO_WM_BEAUTIFY_FLAG" val="#wm#"/>
  <p:tag name="KSO_WM_UNIT_LINE_FORE_SCHEMECOLOR_INDEX_BRIGHTNESS" val="0.25"/>
  <p:tag name="KSO_WM_UNIT_LINE_FORE_SCHEMECOLOR_INDEX" val="13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65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PRESET_TEXT" val="单击此处输入正文标题内容"/>
  <p:tag name="KSO_WM_UNIT_NOCLEAR" val="1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mixed20201884_35*a*1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e4be2f87-c1d9-4d95-9fe8-c5aba73637fc}"/>
  <p:tag name="KSO_WM_UNIT_TEXTBOXSTYLE_TYPE" val="3"/>
  <p:tag name="KSO_WM_UNIT_TEXT_FILL_FORE_SCHEMECOLOR_INDEX_BRIGHTNESS" val="0.25"/>
  <p:tag name="KSO_WM_UNIT_TEXT_FILL_FORE_SCHEMECOLOR_INDEX" val="13"/>
  <p:tag name="KSO_WM_UNIT_TEXT_FILL_TYPE" val="1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diagram20200854_1*i*2"/>
  <p:tag name="KSO_WM_TEMPLATE_CATEGORY" val="diagram"/>
  <p:tag name="KSO_WM_TEMPLATE_INDEX" val="20200854"/>
  <p:tag name="KSO_WM_UNIT_LAYERLEVEL" val="1"/>
  <p:tag name="KSO_WM_TAG_VERSION" val="1.0"/>
  <p:tag name="KSO_WM_BEAUTIFY_FLAG" val="#wm#"/>
  <p:tag name="KSO_WM_UNIT_LINE_FORE_SCHEMECOLOR_INDEX_BRIGHTNESS" val="0.25"/>
  <p:tag name="KSO_WM_UNIT_LINE_FORE_SCHEMECOLOR_INDEX" val="13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67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PRESET_TEXT" val="单击此处输入正文标题内容"/>
  <p:tag name="KSO_WM_UNIT_NOCLEAR" val="1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mixed20201884_35*a*1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e4be2f87-c1d9-4d95-9fe8-c5aba73637fc}"/>
  <p:tag name="KSO_WM_UNIT_TEXTBOXSTYLE_TYPE" val="3"/>
  <p:tag name="KSO_WM_UNIT_TEXT_FILL_FORE_SCHEMECOLOR_INDEX_BRIGHTNESS" val="0.25"/>
  <p:tag name="KSO_WM_UNIT_TEXT_FILL_FORE_SCHEMECOLOR_INDEX" val="13"/>
  <p:tag name="KSO_WM_UNIT_TEXT_FILL_TYPE" val="1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diagram20200854_1*i*2"/>
  <p:tag name="KSO_WM_TEMPLATE_CATEGORY" val="diagram"/>
  <p:tag name="KSO_WM_TEMPLATE_INDEX" val="20200854"/>
  <p:tag name="KSO_WM_UNIT_LAYERLEVEL" val="1"/>
  <p:tag name="KSO_WM_TAG_VERSION" val="1.0"/>
  <p:tag name="KSO_WM_BEAUTIFY_FLAG" val="#wm#"/>
  <p:tag name="KSO_WM_UNIT_LINE_FORE_SCHEMECOLOR_INDEX_BRIGHTNESS" val="0.25"/>
  <p:tag name="KSO_WM_UNIT_LINE_FORE_SCHEMECOLOR_INDEX" val="13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69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PRESET_TEXT" val="单击此处输入正文标题内容"/>
  <p:tag name="KSO_WM_UNIT_NOCLEAR" val="1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mixed20201884_35*a*1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e4be2f87-c1d9-4d95-9fe8-c5aba73637fc}"/>
  <p:tag name="KSO_WM_UNIT_TEXTBOXSTYLE_TYPE" val="3"/>
  <p:tag name="KSO_WM_UNIT_TEXT_FILL_FORE_SCHEMECOLOR_INDEX_BRIGHTNESS" val="0.25"/>
  <p:tag name="KSO_WM_UNIT_TEXT_FILL_FORE_SCHEMECOLOR_INDEX" val="13"/>
  <p:tag name="KSO_WM_UNIT_TEXT_FILL_TYPE" val="1"/>
</p:tagLst>
</file>

<file path=ppt/tags/tag7.xml><?xml version="1.0" encoding="utf-8"?>
<p:tagLst xmlns:p="http://schemas.openxmlformats.org/presentationml/2006/main">
  <p:tag name="KSO_WM_DIAGRAM_VIRTUALLY_FRAME" val="{&quot;height&quot;:259.609842519685,&quot;left&quot;:312.4426771653543,&quot;top&quot;:129.47889763779528,&quot;width&quot;:607.9897637795275}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diagram20200854_1*i*2"/>
  <p:tag name="KSO_WM_TEMPLATE_CATEGORY" val="diagram"/>
  <p:tag name="KSO_WM_TEMPLATE_INDEX" val="20200854"/>
  <p:tag name="KSO_WM_UNIT_LAYERLEVEL" val="1"/>
  <p:tag name="KSO_WM_TAG_VERSION" val="1.0"/>
  <p:tag name="KSO_WM_BEAUTIFY_FLAG" val="#wm#"/>
  <p:tag name="KSO_WM_UNIT_LINE_FORE_SCHEMECOLOR_INDEX_BRIGHTNESS" val="0.25"/>
  <p:tag name="KSO_WM_UNIT_LINE_FORE_SCHEMECOLOR_INDEX" val="13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71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PRESET_TEXT" val="单击此处输入正文标题内容"/>
  <p:tag name="KSO_WM_UNIT_NOCLEAR" val="1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mixed20201884_35*a*1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e4be2f87-c1d9-4d95-9fe8-c5aba73637fc}"/>
  <p:tag name="KSO_WM_UNIT_TEXTBOXSTYLE_TYPE" val="3"/>
  <p:tag name="KSO_WM_UNIT_TEXT_FILL_FORE_SCHEMECOLOR_INDEX_BRIGHTNESS" val="0.25"/>
  <p:tag name="KSO_WM_UNIT_TEXT_FILL_FORE_SCHEMECOLOR_INDEX" val="13"/>
  <p:tag name="KSO_WM_UNIT_TEXT_FILL_TYPE" val="1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diagram20200854_1*i*2"/>
  <p:tag name="KSO_WM_TEMPLATE_CATEGORY" val="diagram"/>
  <p:tag name="KSO_WM_TEMPLATE_INDEX" val="20200854"/>
  <p:tag name="KSO_WM_UNIT_LAYERLEVEL" val="1"/>
  <p:tag name="KSO_WM_TAG_VERSION" val="1.0"/>
  <p:tag name="KSO_WM_BEAUTIFY_FLAG" val="#wm#"/>
  <p:tag name="KSO_WM_UNIT_LINE_FORE_SCHEMECOLOR_INDEX_BRIGHTNESS" val="0.25"/>
  <p:tag name="KSO_WM_UNIT_LINE_FORE_SCHEMECOLOR_INDEX" val="13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73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PRESET_TEXT" val="单击此处输入正文标题内容"/>
  <p:tag name="KSO_WM_UNIT_NOCLEAR" val="1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mixed20201884_35*a*1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e4be2f87-c1d9-4d95-9fe8-c5aba73637fc}"/>
  <p:tag name="KSO_WM_UNIT_TEXTBOXSTYLE_TYPE" val="3"/>
  <p:tag name="KSO_WM_UNIT_TEXT_FILL_FORE_SCHEMECOLOR_INDEX_BRIGHTNESS" val="0.25"/>
  <p:tag name="KSO_WM_UNIT_TEXT_FILL_FORE_SCHEMECOLOR_INDEX" val="13"/>
  <p:tag name="KSO_WM_UNIT_TEXT_FILL_TYPE" val="1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diagram20200854_1*i*2"/>
  <p:tag name="KSO_WM_TEMPLATE_CATEGORY" val="diagram"/>
  <p:tag name="KSO_WM_TEMPLATE_INDEX" val="20200854"/>
  <p:tag name="KSO_WM_UNIT_LAYERLEVEL" val="1"/>
  <p:tag name="KSO_WM_TAG_VERSION" val="1.0"/>
  <p:tag name="KSO_WM_BEAUTIFY_FLAG" val="#wm#"/>
  <p:tag name="KSO_WM_UNIT_LINE_FORE_SCHEMECOLOR_INDEX_BRIGHTNESS" val="0.25"/>
  <p:tag name="KSO_WM_UNIT_LINE_FORE_SCHEMECOLOR_INDEX" val="13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75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PRESET_TEXT" val="单击此处输入正文标题内容"/>
  <p:tag name="KSO_WM_UNIT_NOCLEAR" val="1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mixed20201884_35*a*1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e4be2f87-c1d9-4d95-9fe8-c5aba73637fc}"/>
  <p:tag name="KSO_WM_UNIT_TEXTBOXSTYLE_TYPE" val="3"/>
  <p:tag name="KSO_WM_UNIT_TEXT_FILL_FORE_SCHEMECOLOR_INDEX_BRIGHTNESS" val="0.25"/>
  <p:tag name="KSO_WM_UNIT_TEXT_FILL_FORE_SCHEMECOLOR_INDEX" val="13"/>
  <p:tag name="KSO_WM_UNIT_TEXT_FILL_TYPE" val="1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diagram20200854_1*i*2"/>
  <p:tag name="KSO_WM_TEMPLATE_CATEGORY" val="diagram"/>
  <p:tag name="KSO_WM_TEMPLATE_INDEX" val="20200854"/>
  <p:tag name="KSO_WM_UNIT_LAYERLEVEL" val="1"/>
  <p:tag name="KSO_WM_TAG_VERSION" val="1.0"/>
  <p:tag name="KSO_WM_BEAUTIFY_FLAG" val="#wm#"/>
  <p:tag name="KSO_WM_UNIT_LINE_FORE_SCHEMECOLOR_INDEX_BRIGHTNESS" val="0.25"/>
  <p:tag name="KSO_WM_UNIT_LINE_FORE_SCHEMECOLOR_INDEX" val="13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77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PRESET_TEXT" val="单击此处输入正文标题内容"/>
  <p:tag name="KSO_WM_UNIT_NOCLEAR" val="1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mixed20201884_35*a*1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e4be2f87-c1d9-4d95-9fe8-c5aba73637fc}"/>
  <p:tag name="KSO_WM_UNIT_TEXTBOXSTYLE_TYPE" val="3"/>
  <p:tag name="KSO_WM_UNIT_TEXT_FILL_FORE_SCHEMECOLOR_INDEX_BRIGHTNESS" val="0.25"/>
  <p:tag name="KSO_WM_UNIT_TEXT_FILL_FORE_SCHEMECOLOR_INDEX" val="13"/>
  <p:tag name="KSO_WM_UNIT_TEXT_FILL_TYPE" val="1"/>
</p:tagLst>
</file>

<file path=ppt/tags/tag78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PRESET_TEXT" val="单击此处输入正文标题内容"/>
  <p:tag name="KSO_WM_UNIT_NOCLEAR" val="1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mixed20201884_35*a*1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e4be2f87-c1d9-4d95-9fe8-c5aba73637fc}"/>
  <p:tag name="KSO_WM_UNIT_TEXTBOXSTYLE_TYPE" val="3"/>
  <p:tag name="KSO_WM_UNIT_TEXT_FILL_FORE_SCHEMECOLOR_INDEX_BRIGHTNESS" val="0.25"/>
  <p:tag name="KSO_WM_UNIT_TEXT_FILL_FORE_SCHEMECOLOR_INDEX" val="13"/>
  <p:tag name="KSO_WM_UNIT_TEXT_FILL_TYPE" val="1"/>
</p:tagLst>
</file>

<file path=ppt/tags/tag79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PRESET_TEXT" val="单击此处输入正文标题内容"/>
  <p:tag name="KSO_WM_UNIT_NOCLEAR" val="1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mixed20201884_35*a*1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e4be2f87-c1d9-4d95-9fe8-c5aba73637fc}"/>
  <p:tag name="KSO_WM_UNIT_TEXTBOXSTYLE_TYPE" val="3"/>
  <p:tag name="KSO_WM_UNIT_TEXT_FILL_FORE_SCHEMECOLOR_INDEX_BRIGHTNESS" val="0.25"/>
  <p:tag name="KSO_WM_UNIT_TEXT_FILL_FORE_SCHEMECOLOR_INDEX" val="13"/>
  <p:tag name="KSO_WM_UNIT_TEXT_FILL_TYPE" val="1"/>
</p:tagLst>
</file>

<file path=ppt/tags/tag8.xml><?xml version="1.0" encoding="utf-8"?>
<p:tagLst xmlns:p="http://schemas.openxmlformats.org/presentationml/2006/main">
  <p:tag name="KSO_WM_DIAGRAM_VIRTUALLY_FRAME" val="{&quot;height&quot;:259.609842519685,&quot;left&quot;:312.4426771653543,&quot;top&quot;:129.47889763779528,&quot;width&quot;:607.9897637795275}"/>
</p:tagLst>
</file>

<file path=ppt/tags/tag80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PRESET_TEXT" val="单击此处输入正文标题内容"/>
  <p:tag name="KSO_WM_UNIT_NOCLEAR" val="1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mixed20201884_35*a*1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e4be2f87-c1d9-4d95-9fe8-c5aba73637fc}"/>
  <p:tag name="KSO_WM_UNIT_TEXTBOXSTYLE_TYPE" val="3"/>
  <p:tag name="KSO_WM_UNIT_TEXT_FILL_FORE_SCHEMECOLOR_INDEX_BRIGHTNESS" val="0.25"/>
  <p:tag name="KSO_WM_UNIT_TEXT_FILL_FORE_SCHEMECOLOR_INDEX" val="13"/>
  <p:tag name="KSO_WM_UNIT_TEXT_FILL_TYPE" val="1"/>
</p:tagLst>
</file>

<file path=ppt/tags/tag81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PRESET_TEXT" val="单击此处输入正文标题内容"/>
  <p:tag name="KSO_WM_UNIT_NOCLEAR" val="1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mixed20201884_35*a*1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e4be2f87-c1d9-4d95-9fe8-c5aba73637fc}"/>
  <p:tag name="KSO_WM_UNIT_TEXTBOXSTYLE_TYPE" val="3"/>
  <p:tag name="KSO_WM_UNIT_TEXT_FILL_FORE_SCHEMECOLOR_INDEX_BRIGHTNESS" val="0.25"/>
  <p:tag name="KSO_WM_UNIT_TEXT_FILL_FORE_SCHEMECOLOR_INDEX" val="13"/>
  <p:tag name="KSO_WM_UNIT_TEXT_FILL_TYPE" val="1"/>
</p:tagLst>
</file>

<file path=ppt/tags/tag82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PRESET_TEXT" val="单击此处输入正文标题内容"/>
  <p:tag name="KSO_WM_UNIT_NOCLEAR" val="1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mixed20201884_35*a*1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e4be2f87-c1d9-4d95-9fe8-c5aba73637fc}"/>
  <p:tag name="KSO_WM_UNIT_TEXTBOXSTYLE_TYPE" val="3"/>
  <p:tag name="KSO_WM_UNIT_TEXT_FILL_FORE_SCHEMECOLOR_INDEX_BRIGHTNESS" val="0.25"/>
  <p:tag name="KSO_WM_UNIT_TEXT_FILL_FORE_SCHEMECOLOR_INDEX" val="13"/>
  <p:tag name="KSO_WM_UNIT_TEXT_FILL_TYPE" val="1"/>
</p:tagLst>
</file>

<file path=ppt/tags/tag83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PRESET_TEXT" val="单击此处输入正文标题内容"/>
  <p:tag name="KSO_WM_UNIT_NOCLEAR" val="1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mixed20201884_35*a*1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e4be2f87-c1d9-4d95-9fe8-c5aba73637fc}"/>
  <p:tag name="KSO_WM_UNIT_TEXTBOXSTYLE_TYPE" val="3"/>
  <p:tag name="KSO_WM_UNIT_TEXT_FILL_FORE_SCHEMECOLOR_INDEX_BRIGHTNESS" val="0.25"/>
  <p:tag name="KSO_WM_UNIT_TEXT_FILL_FORE_SCHEMECOLOR_INDEX" val="13"/>
  <p:tag name="KSO_WM_UNIT_TEXT_FILL_TYPE" val="1"/>
</p:tagLst>
</file>

<file path=ppt/tags/tag84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PRESET_TEXT" val="单击此处输入正文标题内容"/>
  <p:tag name="KSO_WM_UNIT_NOCLEAR" val="1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mixed20201884_35*a*1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e4be2f87-c1d9-4d95-9fe8-c5aba73637fc}"/>
  <p:tag name="KSO_WM_UNIT_TEXTBOXSTYLE_TYPE" val="3"/>
  <p:tag name="KSO_WM_UNIT_TEXT_FILL_FORE_SCHEMECOLOR_INDEX_BRIGHTNESS" val="0.25"/>
  <p:tag name="KSO_WM_UNIT_TEXT_FILL_FORE_SCHEMECOLOR_INDEX" val="13"/>
  <p:tag name="KSO_WM_UNIT_TEXT_FILL_TYPE" val="1"/>
</p:tagLst>
</file>

<file path=ppt/tags/tag85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PRESET_TEXT" val="单击此处输入正文标题内容"/>
  <p:tag name="KSO_WM_UNIT_NOCLEAR" val="1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mixed20201884_35*a*1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e4be2f87-c1d9-4d95-9fe8-c5aba73637fc}"/>
  <p:tag name="KSO_WM_UNIT_TEXTBOXSTYLE_TYPE" val="3"/>
  <p:tag name="KSO_WM_UNIT_TEXT_FILL_FORE_SCHEMECOLOR_INDEX_BRIGHTNESS" val="0.25"/>
  <p:tag name="KSO_WM_UNIT_TEXT_FILL_FORE_SCHEMECOLOR_INDEX" val="13"/>
  <p:tag name="KSO_WM_UNIT_TEXT_FILL_TYPE" val="1"/>
</p:tagLst>
</file>

<file path=ppt/tags/tag86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PRESET_TEXT" val="单击此处输入正文标题内容"/>
  <p:tag name="KSO_WM_UNIT_NOCLEAR" val="1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mixed20201884_35*a*1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e4be2f87-c1d9-4d95-9fe8-c5aba73637fc}"/>
  <p:tag name="KSO_WM_UNIT_TEXTBOXSTYLE_TYPE" val="3"/>
  <p:tag name="KSO_WM_UNIT_TEXT_FILL_FORE_SCHEMECOLOR_INDEX_BRIGHTNESS" val="0.25"/>
  <p:tag name="KSO_WM_UNIT_TEXT_FILL_FORE_SCHEMECOLOR_INDEX" val="13"/>
  <p:tag name="KSO_WM_UNIT_TEXT_FILL_TYPE" val="1"/>
</p:tagLst>
</file>

<file path=ppt/tags/tag87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PRESET_TEXT" val="单击此处输入正文标题内容"/>
  <p:tag name="KSO_WM_UNIT_NOCLEAR" val="1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mixed20201884_35*a*1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e4be2f87-c1d9-4d95-9fe8-c5aba73637fc}"/>
  <p:tag name="KSO_WM_UNIT_TEXTBOXSTYLE_TYPE" val="3"/>
  <p:tag name="KSO_WM_UNIT_TEXT_FILL_FORE_SCHEMECOLOR_INDEX_BRIGHTNESS" val="0.25"/>
  <p:tag name="KSO_WM_UNIT_TEXT_FILL_FORE_SCHEMECOLOR_INDEX" val="13"/>
  <p:tag name="KSO_WM_UNIT_TEXT_FILL_TYPE" val="1"/>
</p:tagLst>
</file>

<file path=ppt/tags/tag88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PRESET_TEXT" val="单击此处输入正文标题内容"/>
  <p:tag name="KSO_WM_UNIT_NOCLEAR" val="1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mixed20201884_35*a*1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e4be2f87-c1d9-4d95-9fe8-c5aba73637fc}"/>
  <p:tag name="KSO_WM_UNIT_TEXTBOXSTYLE_TYPE" val="3"/>
  <p:tag name="KSO_WM_UNIT_TEXT_FILL_FORE_SCHEMECOLOR_INDEX_BRIGHTNESS" val="0.25"/>
  <p:tag name="KSO_WM_UNIT_TEXT_FILL_FORE_SCHEMECOLOR_INDEX" val="13"/>
  <p:tag name="KSO_WM_UNIT_TEXT_FILL_TYPE" val="1"/>
</p:tagLst>
</file>

<file path=ppt/tags/tag89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PRESET_TEXT" val="单击此处输入正文标题内容"/>
  <p:tag name="KSO_WM_UNIT_NOCLEAR" val="1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mixed20201884_35*a*1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e4be2f87-c1d9-4d95-9fe8-c5aba73637fc}"/>
  <p:tag name="KSO_WM_UNIT_TEXTBOXSTYLE_TYPE" val="3"/>
  <p:tag name="KSO_WM_UNIT_TEXT_FILL_FORE_SCHEMECOLOR_INDEX_BRIGHTNESS" val="0.25"/>
  <p:tag name="KSO_WM_UNIT_TEXT_FILL_FORE_SCHEMECOLOR_INDEX" val="13"/>
  <p:tag name="KSO_WM_UNIT_TEXT_FILL_TYPE" val="1"/>
</p:tagLst>
</file>

<file path=ppt/tags/tag9.xml><?xml version="1.0" encoding="utf-8"?>
<p:tagLst xmlns:p="http://schemas.openxmlformats.org/presentationml/2006/main">
  <p:tag name="KSO_WM_DIAGRAM_VIRTUALLY_FRAME" val="{&quot;height&quot;:259.609842519685,&quot;left&quot;:312.4426771653543,&quot;top&quot;:129.47889763779528,&quot;width&quot;:607.9897637795275}"/>
</p:tagLst>
</file>

<file path=ppt/tags/tag90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PRESET_TEXT" val="单击此处输入正文标题内容"/>
  <p:tag name="KSO_WM_UNIT_NOCLEAR" val="1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mixed20201884_35*a*1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e4be2f87-c1d9-4d95-9fe8-c5aba73637fc}"/>
  <p:tag name="KSO_WM_UNIT_TEXTBOXSTYLE_TYPE" val="3"/>
  <p:tag name="KSO_WM_UNIT_TEXT_FILL_FORE_SCHEMECOLOR_INDEX_BRIGHTNESS" val="0.25"/>
  <p:tag name="KSO_WM_UNIT_TEXT_FILL_FORE_SCHEMECOLOR_INDEX" val="13"/>
  <p:tag name="KSO_WM_UNIT_TEXT_FILL_TYPE" val="1"/>
</p:tagLst>
</file>

<file path=ppt/tags/tag91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PRESET_TEXT" val="单击此处输入正文标题内容"/>
  <p:tag name="KSO_WM_UNIT_NOCLEAR" val="1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mixed20201884_35*a*1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e4be2f87-c1d9-4d95-9fe8-c5aba73637fc}"/>
  <p:tag name="KSO_WM_UNIT_TEXTBOXSTYLE_TYPE" val="3"/>
  <p:tag name="KSO_WM_UNIT_TEXT_FILL_FORE_SCHEMECOLOR_INDEX_BRIGHTNESS" val="0.25"/>
  <p:tag name="KSO_WM_UNIT_TEXT_FILL_FORE_SCHEMECOLOR_INDEX" val="13"/>
  <p:tag name="KSO_WM_UNIT_TEXT_FILL_TYPE" val="1"/>
</p:tagLst>
</file>

<file path=ppt/tags/tag92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PRESET_TEXT" val="单击此处输入正文标题内容"/>
  <p:tag name="KSO_WM_UNIT_NOCLEAR" val="1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mixed20201884_35*a*1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e4be2f87-c1d9-4d95-9fe8-c5aba73637fc}"/>
  <p:tag name="KSO_WM_UNIT_TEXTBOXSTYLE_TYPE" val="3"/>
  <p:tag name="KSO_WM_UNIT_TEXT_FILL_FORE_SCHEMECOLOR_INDEX_BRIGHTNESS" val="0.25"/>
  <p:tag name="KSO_WM_UNIT_TEXT_FILL_FORE_SCHEMECOLOR_INDEX" val="13"/>
  <p:tag name="KSO_WM_UNIT_TEXT_FILL_TYPE" val="1"/>
</p:tagLst>
</file>

<file path=ppt/tags/tag93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PRESET_TEXT" val="单击此处输入正文标题内容"/>
  <p:tag name="KSO_WM_UNIT_NOCLEAR" val="1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mixed20201884_35*a*1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e4be2f87-c1d9-4d95-9fe8-c5aba73637fc}"/>
  <p:tag name="KSO_WM_UNIT_TEXTBOXSTYLE_TYPE" val="3"/>
  <p:tag name="KSO_WM_UNIT_TEXT_FILL_FORE_SCHEMECOLOR_INDEX_BRIGHTNESS" val="0.25"/>
  <p:tag name="KSO_WM_UNIT_TEXT_FILL_FORE_SCHEMECOLOR_INDEX" val="13"/>
  <p:tag name="KSO_WM_UNIT_TEXT_FILL_TYPE" val="1"/>
</p:tagLst>
</file>

<file path=ppt/tags/tag94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PRESET_TEXT" val="单击此处输入正文标题内容"/>
  <p:tag name="KSO_WM_UNIT_NOCLEAR" val="1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mixed20201884_35*a*1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e4be2f87-c1d9-4d95-9fe8-c5aba73637fc}"/>
  <p:tag name="KSO_WM_UNIT_TEXTBOXSTYLE_TYPE" val="3"/>
  <p:tag name="KSO_WM_UNIT_TEXT_FILL_FORE_SCHEMECOLOR_INDEX_BRIGHTNESS" val="0.25"/>
  <p:tag name="KSO_WM_UNIT_TEXT_FILL_FORE_SCHEMECOLOR_INDEX" val="13"/>
  <p:tag name="KSO_WM_UNIT_TEXT_FILL_TYPE" val="1"/>
</p:tagLst>
</file>

<file path=ppt/tags/tag95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PRESET_TEXT" val="单击此处输入正文标题内容"/>
  <p:tag name="KSO_WM_UNIT_NOCLEAR" val="1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mixed20201884_35*a*1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e4be2f87-c1d9-4d95-9fe8-c5aba73637fc}"/>
  <p:tag name="KSO_WM_UNIT_TEXTBOXSTYLE_TYPE" val="3"/>
  <p:tag name="KSO_WM_UNIT_TEXT_FILL_FORE_SCHEMECOLOR_INDEX_BRIGHTNESS" val="0.25"/>
  <p:tag name="KSO_WM_UNIT_TEXT_FILL_FORE_SCHEMECOLOR_INDEX" val="13"/>
  <p:tag name="KSO_WM_UNIT_TEXT_FILL_TYPE" val="1"/>
</p:tagLst>
</file>

<file path=ppt/tags/tag96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PRESET_TEXT" val="单击此处输入正文标题内容"/>
  <p:tag name="KSO_WM_UNIT_NOCLEAR" val="1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mixed20201884_35*a*1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e4be2f87-c1d9-4d95-9fe8-c5aba73637fc}"/>
  <p:tag name="KSO_WM_UNIT_TEXTBOXSTYLE_TYPE" val="3"/>
  <p:tag name="KSO_WM_UNIT_TEXT_FILL_FORE_SCHEMECOLOR_INDEX_BRIGHTNESS" val="0.25"/>
  <p:tag name="KSO_WM_UNIT_TEXT_FILL_FORE_SCHEMECOLOR_INDEX" val="13"/>
  <p:tag name="KSO_WM_UNIT_TEXT_FILL_TYPE" val="1"/>
</p:tagLst>
</file>

<file path=ppt/tags/tag97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PRESET_TEXT" val="单击此处输入正文标题内容"/>
  <p:tag name="KSO_WM_UNIT_NOCLEAR" val="1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mixed20201884_35*a*1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e4be2f87-c1d9-4d95-9fe8-c5aba73637fc}"/>
  <p:tag name="KSO_WM_UNIT_TEXTBOXSTYLE_TYPE" val="3"/>
  <p:tag name="KSO_WM_UNIT_TEXT_FILL_FORE_SCHEMECOLOR_INDEX_BRIGHTNESS" val="0.25"/>
  <p:tag name="KSO_WM_UNIT_TEXT_FILL_FORE_SCHEMECOLOR_INDEX" val="13"/>
  <p:tag name="KSO_WM_UNIT_TEXT_FILL_TYPE" val="1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diagram20200854_1*i*2"/>
  <p:tag name="KSO_WM_TEMPLATE_CATEGORY" val="diagram"/>
  <p:tag name="KSO_WM_TEMPLATE_INDEX" val="20200854"/>
  <p:tag name="KSO_WM_UNIT_LAYERLEVEL" val="1"/>
  <p:tag name="KSO_WM_TAG_VERSION" val="1.0"/>
  <p:tag name="KSO_WM_BEAUTIFY_FLAG" val="#wm#"/>
  <p:tag name="KSO_WM_UNIT_LINE_FORE_SCHEMECOLOR_INDEX_BRIGHTNESS" val="0.25"/>
  <p:tag name="KSO_WM_UNIT_LINE_FORE_SCHEMECOLOR_INDEX" val="13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diagram20200854_1*i*2"/>
  <p:tag name="KSO_WM_TEMPLATE_CATEGORY" val="diagram"/>
  <p:tag name="KSO_WM_TEMPLATE_INDEX" val="20200854"/>
  <p:tag name="KSO_WM_UNIT_LAYERLEVEL" val="1"/>
  <p:tag name="KSO_WM_TAG_VERSION" val="1.0"/>
  <p:tag name="KSO_WM_BEAUTIFY_FLAG" val="#wm#"/>
  <p:tag name="KSO_WM_UNIT_LINE_FORE_SCHEMECOLOR_INDEX_BRIGHTNESS" val="0.25"/>
  <p:tag name="KSO_WM_UNIT_LINE_FORE_SCHEMECOLOR_INDEX" val="13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黑体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黑体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黑体"/>
        <a:font script="Hebr" typeface="黑体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黑体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黑体"/>
        <a:ea typeface=""/>
        <a:cs typeface=""/>
        <a:font script="Jpan" typeface="游ゴシック Light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黑体"/>
        <a:ea typeface=""/>
        <a:cs typeface=""/>
        <a:font script="Jpan" typeface="游ゴシック"/>
        <a:font script="Hang" typeface="맑은 고딕"/>
        <a:font script="Hans" typeface="黑体"/>
        <a:font script="Hant" typeface="新細明體"/>
        <a:font script="Arab" typeface="黑体"/>
        <a:font script="Hebr" typeface="黑体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黑体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黑体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黑体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黑体"/>
        <a:font script="Hebr" typeface="黑体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黑体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黑体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黑体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黑体"/>
        <a:font script="Hebr" typeface="黑体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黑体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10233</Words>
  <Application>WPS 演示</Application>
  <PresentationFormat>宽屏</PresentationFormat>
  <Paragraphs>844</Paragraphs>
  <Slides>94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22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94</vt:i4>
      </vt:variant>
    </vt:vector>
  </HeadingPairs>
  <TitlesOfParts>
    <vt:vector size="118" baseType="lpstr">
      <vt:lpstr>Arial</vt:lpstr>
      <vt:lpstr>宋体</vt:lpstr>
      <vt:lpstr>Wingdings</vt:lpstr>
      <vt:lpstr>黑体</vt:lpstr>
      <vt:lpstr>微软雅黑</vt:lpstr>
      <vt:lpstr>Segoe UI</vt:lpstr>
      <vt:lpstr>隶书</vt:lpstr>
      <vt:lpstr>楷体_GB2312</vt:lpstr>
      <vt:lpstr>华文琥珀</vt:lpstr>
      <vt:lpstr>Arial</vt:lpstr>
      <vt:lpstr>Arial Unicode MS</vt:lpstr>
      <vt:lpstr>Verdana</vt:lpstr>
      <vt:lpstr>Wingdings 3</vt:lpstr>
      <vt:lpstr>Tahoma</vt:lpstr>
      <vt:lpstr>ˎ̥</vt:lpstr>
      <vt:lpstr>Latha</vt:lpstr>
      <vt:lpstr>Wingdings 3</vt:lpstr>
      <vt:lpstr>Times New Roman</vt:lpstr>
      <vt:lpstr>Wingdings</vt:lpstr>
      <vt:lpstr>华文中宋</vt:lpstr>
      <vt:lpstr>华文细黑</vt:lpstr>
      <vt:lpstr>字魂70号-灵悦黑体</vt:lpstr>
      <vt:lpstr>Office 主题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 情景导入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 情景导入 </vt:lpstr>
      <vt:lpstr>PowerPoint 演示文稿</vt:lpstr>
      <vt:lpstr>一、急性呼吸衰竭</vt:lpstr>
      <vt:lpstr>一、急性呼吸衰竭</vt:lpstr>
      <vt:lpstr>一、急性呼吸衰竭</vt:lpstr>
      <vt:lpstr>一、急性呼吸衰竭</vt:lpstr>
      <vt:lpstr>一、急性呼吸衰竭</vt:lpstr>
      <vt:lpstr>一、急性呼吸衰竭</vt:lpstr>
      <vt:lpstr>二、慢性呼吸衰竭</vt:lpstr>
      <vt:lpstr>二、慢性呼吸衰竭</vt:lpstr>
      <vt:lpstr>二、慢性呼吸衰竭</vt:lpstr>
      <vt:lpstr>二、慢性呼吸衰竭</vt:lpstr>
      <vt:lpstr>二、慢性呼吸衰竭</vt:lpstr>
      <vt:lpstr>二、慢性呼吸衰竭</vt:lpstr>
      <vt:lpstr>二、慢性呼吸衰竭</vt:lpstr>
      <vt:lpstr>二、慢性呼吸衰竭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baby</dc:creator>
  <cp:lastModifiedBy>嘟嘟</cp:lastModifiedBy>
  <cp:revision>265</cp:revision>
  <dcterms:created xsi:type="dcterms:W3CDTF">2019-11-11T13:37:00Z</dcterms:created>
  <dcterms:modified xsi:type="dcterms:W3CDTF">2025-10-10T02:21:28Z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2052-12.1.0.21171</vt:lpwstr>
  </property>
  <property fmtid="{D5CDD505-2E9C-101B-9397-08002B2CF9AE}" pid="3" name="ICV">
    <vt:lpwstr>F47900CFCF14428F81F766D8B14004F0</vt:lpwstr>
  </property>
</Properties>
</file>